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63" r:id="rId3"/>
    <p:sldId id="259" r:id="rId4"/>
    <p:sldId id="264" r:id="rId5"/>
    <p:sldId id="265" r:id="rId6"/>
    <p:sldId id="266" r:id="rId7"/>
    <p:sldId id="267" r:id="rId8"/>
    <p:sldId id="308" r:id="rId9"/>
    <p:sldId id="269" r:id="rId10"/>
    <p:sldId id="306" r:id="rId11"/>
    <p:sldId id="272" r:id="rId12"/>
    <p:sldId id="274" r:id="rId13"/>
    <p:sldId id="271" r:id="rId14"/>
    <p:sldId id="276" r:id="rId15"/>
    <p:sldId id="307" r:id="rId16"/>
    <p:sldId id="281" r:id="rId17"/>
    <p:sldId id="282" r:id="rId18"/>
    <p:sldId id="303" r:id="rId19"/>
    <p:sldId id="278" r:id="rId20"/>
    <p:sldId id="283" r:id="rId21"/>
    <p:sldId id="284" r:id="rId22"/>
    <p:sldId id="285" r:id="rId23"/>
    <p:sldId id="301" r:id="rId24"/>
    <p:sldId id="286" r:id="rId25"/>
    <p:sldId id="287" r:id="rId26"/>
    <p:sldId id="288" r:id="rId27"/>
    <p:sldId id="289" r:id="rId28"/>
    <p:sldId id="291" r:id="rId29"/>
    <p:sldId id="293" r:id="rId30"/>
    <p:sldId id="294" r:id="rId31"/>
    <p:sldId id="295" r:id="rId32"/>
    <p:sldId id="296" r:id="rId33"/>
    <p:sldId id="297" r:id="rId34"/>
    <p:sldId id="304" r:id="rId35"/>
    <p:sldId id="309" r:id="rId36"/>
    <p:sldId id="311" r:id="rId37"/>
    <p:sldId id="312" r:id="rId38"/>
    <p:sldId id="313" r:id="rId39"/>
    <p:sldId id="314" r:id="rId40"/>
    <p:sldId id="315" r:id="rId41"/>
    <p:sldId id="316" r:id="rId42"/>
    <p:sldId id="31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2" y="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DUBUS</a:t>
            </a:r>
            <a:r>
              <a:rPr lang="en-GB" sz="2800" baseline="0">
                <a:latin typeface="Arial" panose="020B0604020202020204" pitchFamily="34" charset="0"/>
                <a:cs typeface="Arial" panose="020B0604020202020204" pitchFamily="34" charset="0"/>
              </a:rPr>
              <a:t> 6cm CW Contest</a:t>
            </a: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078825216292408"/>
          <c:y val="0.14349343995962849"/>
          <c:w val="0.78087841450374262"/>
          <c:h val="0.74978827710257467"/>
        </c:manualLayout>
      </c:layout>
      <c:scatterChart>
        <c:scatterStyle val="lineMarker"/>
        <c:varyColors val="0"/>
        <c:ser>
          <c:idx val="3"/>
          <c:order val="0"/>
          <c:spPr>
            <a:ln w="28575">
              <a:noFill/>
            </a:ln>
          </c:spPr>
          <c:marker>
            <c:spPr>
              <a:ln w="15875">
                <a:solidFill>
                  <a:schemeClr val="tx2"/>
                </a:solidFill>
              </a:ln>
            </c:spPr>
          </c:marker>
          <c:trendline>
            <c:spPr>
              <a:ln w="22225"/>
            </c:spPr>
            <c:trendlineType val="poly"/>
            <c:order val="2"/>
            <c:dispRSqr val="0"/>
            <c:dispEq val="0"/>
          </c:trendline>
          <c:xVal>
            <c:numRef>
              <c:f>Sheet1!$B$2:$B$12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xVal>
          <c:yVal>
            <c:numRef>
              <c:f>Sheet1!$F$2:$F$12</c:f>
              <c:numCache>
                <c:formatCode>General</c:formatCode>
                <c:ptCount val="11"/>
                <c:pt idx="0">
                  <c:v>5</c:v>
                </c:pt>
                <c:pt idx="1">
                  <c:v>3</c:v>
                </c:pt>
                <c:pt idx="2">
                  <c:v>11</c:v>
                </c:pt>
                <c:pt idx="3">
                  <c:v>4</c:v>
                </c:pt>
                <c:pt idx="4">
                  <c:v>13</c:v>
                </c:pt>
                <c:pt idx="5">
                  <c:v>17</c:v>
                </c:pt>
                <c:pt idx="6">
                  <c:v>20</c:v>
                </c:pt>
                <c:pt idx="7">
                  <c:v>29</c:v>
                </c:pt>
                <c:pt idx="8">
                  <c:v>29</c:v>
                </c:pt>
                <c:pt idx="9">
                  <c:v>38</c:v>
                </c:pt>
                <c:pt idx="10">
                  <c:v>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6016"/>
        <c:axId val="4647168"/>
      </c:scatterChart>
      <c:valAx>
        <c:axId val="464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647168"/>
        <c:crosses val="autoZero"/>
        <c:crossBetween val="midCat"/>
        <c:majorUnit val="1"/>
      </c:valAx>
      <c:valAx>
        <c:axId val="464716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Stations</a:t>
                </a:r>
              </a:p>
              <a:p>
                <a:pPr>
                  <a:defRPr/>
                </a:pPr>
                <a:r>
                  <a:rPr lang="en-GB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Active</a:t>
                </a:r>
              </a:p>
            </c:rich>
          </c:tx>
          <c:layout>
            <c:manualLayout>
              <c:xMode val="edge"/>
              <c:yMode val="edge"/>
              <c:x val="1.3333333333333334E-2"/>
              <c:y val="0.430308933199633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646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r>
              <a:rPr lang="en-GB" b="1" baseline="0">
                <a:latin typeface="Arial" panose="020B0604020202020204" pitchFamily="34" charset="0"/>
                <a:cs typeface="Arial" panose="020B0604020202020204" pitchFamily="34" charset="0"/>
              </a:rPr>
              <a:t> Doppler Shift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885404917344401E-2"/>
          <c:y val="9.9810048206025889E-2"/>
          <c:w val="0.86424519215379081"/>
          <c:h val="0.8857684512018989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chemeClr val="tx1"/>
              </a:solidFill>
            </a:ln>
          </c:spPr>
          <c:marker>
            <c:symbol val="circle"/>
            <c:size val="2"/>
          </c:marker>
          <c:xVal>
            <c:numRef>
              <c:f>Sheet1!$D$2:$D$87</c:f>
              <c:numCache>
                <c:formatCode>General</c:formatCode>
                <c:ptCount val="8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</c:numCache>
            </c:numRef>
          </c:xVal>
          <c:yVal>
            <c:numRef>
              <c:f>Sheet1!$E$2:$E$87</c:f>
              <c:numCache>
                <c:formatCode>General</c:formatCode>
                <c:ptCount val="86"/>
                <c:pt idx="0">
                  <c:v>8.4499999999999993</c:v>
                </c:pt>
                <c:pt idx="1">
                  <c:v>8.56</c:v>
                </c:pt>
                <c:pt idx="2">
                  <c:v>8.64</c:v>
                </c:pt>
                <c:pt idx="3">
                  <c:v>8.7200000000000006</c:v>
                </c:pt>
                <c:pt idx="4">
                  <c:v>8.76</c:v>
                </c:pt>
                <c:pt idx="5">
                  <c:v>8.8000000000000007</c:v>
                </c:pt>
                <c:pt idx="6">
                  <c:v>8.81</c:v>
                </c:pt>
                <c:pt idx="7">
                  <c:v>8.8000000000000007</c:v>
                </c:pt>
                <c:pt idx="8">
                  <c:v>8.7799999999999994</c:v>
                </c:pt>
                <c:pt idx="9">
                  <c:v>8.73</c:v>
                </c:pt>
                <c:pt idx="10">
                  <c:v>8.67</c:v>
                </c:pt>
                <c:pt idx="11">
                  <c:v>8.59</c:v>
                </c:pt>
                <c:pt idx="12">
                  <c:v>8.49</c:v>
                </c:pt>
                <c:pt idx="13">
                  <c:v>8.3699999999999992</c:v>
                </c:pt>
                <c:pt idx="14">
                  <c:v>8.24</c:v>
                </c:pt>
                <c:pt idx="15">
                  <c:v>8.08</c:v>
                </c:pt>
                <c:pt idx="16">
                  <c:v>7.91</c:v>
                </c:pt>
                <c:pt idx="17">
                  <c:v>7.72</c:v>
                </c:pt>
                <c:pt idx="18">
                  <c:v>7.51</c:v>
                </c:pt>
                <c:pt idx="19">
                  <c:v>7.29</c:v>
                </c:pt>
                <c:pt idx="20">
                  <c:v>7.05</c:v>
                </c:pt>
                <c:pt idx="21">
                  <c:v>6.79</c:v>
                </c:pt>
                <c:pt idx="22">
                  <c:v>6.52</c:v>
                </c:pt>
                <c:pt idx="23">
                  <c:v>6.23</c:v>
                </c:pt>
                <c:pt idx="24">
                  <c:v>5.93</c:v>
                </c:pt>
                <c:pt idx="25">
                  <c:v>5.62</c:v>
                </c:pt>
                <c:pt idx="26">
                  <c:v>5.29</c:v>
                </c:pt>
                <c:pt idx="27">
                  <c:v>4.95</c:v>
                </c:pt>
                <c:pt idx="28">
                  <c:v>4.59</c:v>
                </c:pt>
                <c:pt idx="29">
                  <c:v>4.2300000000000004</c:v>
                </c:pt>
                <c:pt idx="30">
                  <c:v>3.85</c:v>
                </c:pt>
                <c:pt idx="31">
                  <c:v>3.46</c:v>
                </c:pt>
                <c:pt idx="32">
                  <c:v>3.07</c:v>
                </c:pt>
                <c:pt idx="33">
                  <c:v>2.66</c:v>
                </c:pt>
                <c:pt idx="34">
                  <c:v>2.25</c:v>
                </c:pt>
                <c:pt idx="35">
                  <c:v>1.83</c:v>
                </c:pt>
                <c:pt idx="36">
                  <c:v>1.4</c:v>
                </c:pt>
                <c:pt idx="37">
                  <c:v>0.97</c:v>
                </c:pt>
                <c:pt idx="38">
                  <c:v>0.53</c:v>
                </c:pt>
                <c:pt idx="39">
                  <c:v>0.09</c:v>
                </c:pt>
                <c:pt idx="40">
                  <c:v>-0.36</c:v>
                </c:pt>
                <c:pt idx="41">
                  <c:v>-0.81</c:v>
                </c:pt>
                <c:pt idx="42">
                  <c:v>-1.26</c:v>
                </c:pt>
                <c:pt idx="43">
                  <c:v>-1.71</c:v>
                </c:pt>
                <c:pt idx="44">
                  <c:v>-2.16</c:v>
                </c:pt>
                <c:pt idx="45">
                  <c:v>-2.61</c:v>
                </c:pt>
                <c:pt idx="46">
                  <c:v>-3.06</c:v>
                </c:pt>
                <c:pt idx="47">
                  <c:v>-3.51</c:v>
                </c:pt>
                <c:pt idx="48">
                  <c:v>-3.95</c:v>
                </c:pt>
                <c:pt idx="49">
                  <c:v>-4.4400000000000004</c:v>
                </c:pt>
                <c:pt idx="50">
                  <c:v>-4.83</c:v>
                </c:pt>
                <c:pt idx="51">
                  <c:v>-5.25</c:v>
                </c:pt>
                <c:pt idx="52">
                  <c:v>-5.68</c:v>
                </c:pt>
                <c:pt idx="53">
                  <c:v>-6.09</c:v>
                </c:pt>
                <c:pt idx="54">
                  <c:v>-6.5</c:v>
                </c:pt>
                <c:pt idx="55">
                  <c:v>-6.9</c:v>
                </c:pt>
                <c:pt idx="56">
                  <c:v>-7.29</c:v>
                </c:pt>
                <c:pt idx="57">
                  <c:v>-7.67</c:v>
                </c:pt>
                <c:pt idx="58">
                  <c:v>-8.0399999999999991</c:v>
                </c:pt>
                <c:pt idx="59">
                  <c:v>-8.4</c:v>
                </c:pt>
                <c:pt idx="60">
                  <c:v>-8.74</c:v>
                </c:pt>
                <c:pt idx="61">
                  <c:v>-9.07</c:v>
                </c:pt>
                <c:pt idx="62">
                  <c:v>-9.39</c:v>
                </c:pt>
                <c:pt idx="63">
                  <c:v>-9.69</c:v>
                </c:pt>
                <c:pt idx="64">
                  <c:v>-9.99</c:v>
                </c:pt>
                <c:pt idx="65">
                  <c:v>-10.26</c:v>
                </c:pt>
                <c:pt idx="66">
                  <c:v>-10.52</c:v>
                </c:pt>
                <c:pt idx="67">
                  <c:v>-10.76</c:v>
                </c:pt>
                <c:pt idx="68">
                  <c:v>-11</c:v>
                </c:pt>
                <c:pt idx="69">
                  <c:v>-11.2</c:v>
                </c:pt>
                <c:pt idx="70">
                  <c:v>-11.4</c:v>
                </c:pt>
                <c:pt idx="71">
                  <c:v>-11.58</c:v>
                </c:pt>
                <c:pt idx="72">
                  <c:v>-11.73</c:v>
                </c:pt>
                <c:pt idx="73">
                  <c:v>-11.88</c:v>
                </c:pt>
                <c:pt idx="74">
                  <c:v>-12</c:v>
                </c:pt>
                <c:pt idx="75">
                  <c:v>-12.1</c:v>
                </c:pt>
                <c:pt idx="76">
                  <c:v>-12.19</c:v>
                </c:pt>
                <c:pt idx="77">
                  <c:v>-12.25</c:v>
                </c:pt>
                <c:pt idx="78">
                  <c:v>-12.3</c:v>
                </c:pt>
                <c:pt idx="79">
                  <c:v>-12.33</c:v>
                </c:pt>
                <c:pt idx="80">
                  <c:v>-12.34</c:v>
                </c:pt>
                <c:pt idx="81">
                  <c:v>-12.33</c:v>
                </c:pt>
                <c:pt idx="82">
                  <c:v>-12.3</c:v>
                </c:pt>
                <c:pt idx="83">
                  <c:v>-12.26</c:v>
                </c:pt>
                <c:pt idx="84">
                  <c:v>-12.19</c:v>
                </c:pt>
                <c:pt idx="85">
                  <c:v>-12.11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8080"/>
        <c:axId val="4479616"/>
      </c:scatterChart>
      <c:valAx>
        <c:axId val="44780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479616"/>
        <c:crosses val="autoZero"/>
        <c:crossBetween val="midCat"/>
        <c:majorUnit val="60"/>
        <c:minorUnit val="12"/>
      </c:valAx>
      <c:valAx>
        <c:axId val="4479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478080"/>
        <c:crosses val="autoZero"/>
        <c:crossBetween val="midCat"/>
        <c:majorUnit val="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0.51241</cdr:x>
      <cdr:y>0.18293</cdr:y>
    </cdr:from>
    <cdr:to>
      <cdr:x>0.88983</cdr:x>
      <cdr:y>0.33087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53918" y="1080119"/>
          <a:ext cx="3206921" cy="873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>
              <a:latin typeface="Arial" panose="020B0604020202020204" pitchFamily="34" charset="0"/>
              <a:cs typeface="Arial" panose="020B0604020202020204" pitchFamily="34" charset="0"/>
            </a:rPr>
            <a:t>Declination</a:t>
          </a:r>
          <a:r>
            <a:rPr lang="en-GB" sz="1200" b="1" baseline="0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r>
            <a:rPr lang="en-GB" sz="1200" b="1" dirty="0">
              <a:latin typeface="Arial" panose="020B0604020202020204" pitchFamily="34" charset="0"/>
              <a:cs typeface="Arial" panose="020B0604020202020204" pitchFamily="34" charset="0"/>
            </a:rPr>
            <a:t>2.2</a:t>
          </a:r>
          <a:r>
            <a:rPr lang="en-GB" sz="1200" b="1" baseline="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GB" sz="12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10.4</a:t>
          </a:r>
          <a:r>
            <a:rPr lang="en-GB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degrees </a:t>
          </a:r>
          <a:endParaRPr lang="en-GB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0.79661</cdr:x>
      <cdr:y>0.52439</cdr:y>
    </cdr:from>
    <cdr:to>
      <cdr:x>0.9661</cdr:x>
      <cdr:y>0.57317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68752" y="3096344"/>
          <a:ext cx="14401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 smtClean="0">
              <a:latin typeface="Arial" panose="020B0604020202020204" pitchFamily="34" charset="0"/>
              <a:cs typeface="Arial" panose="020B0604020202020204" pitchFamily="34" charset="0"/>
            </a:rPr>
            <a:t>Minutes</a:t>
          </a:r>
          <a:endParaRPr lang="en-GB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0.05085</cdr:x>
      <cdr:y>0.02439</cdr:y>
    </cdr:from>
    <cdr:to>
      <cdr:x>0.12712</cdr:x>
      <cdr:y>0.08537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2048" y="144016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dirty="0"/>
            <a:t>k</a:t>
          </a:r>
          <a:r>
            <a:rPr lang="en-GB" sz="1800" dirty="0" smtClean="0"/>
            <a:t>Hz</a:t>
          </a:r>
          <a:endParaRPr lang="en-GB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F5366-E013-4EF8-A046-D368854A2D6A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A239-84AF-40AF-AB4A-90E7BF2761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70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Doppler graph, in EME measurements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A239-84AF-40AF-AB4A-90E7BF2761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71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A239-84AF-40AF-AB4A-90E7BF276140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5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A239-84AF-40AF-AB4A-90E7BF276140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88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44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44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77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69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62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85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25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03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33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17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99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DD954-DA82-4E7E-9121-2E92A8A4D6E0}" type="datetimeFigureOut">
              <a:rPr lang="en-GB" smtClean="0"/>
              <a:t>18/05/2017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B654-EB73-448A-9F55-E96337081B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cid:CA12B9CD-4061-40F4-84BD-78CE350E985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moonbouncers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6cm EME Today &amp; Optimising your  Multiband Operation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6cm EME?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6cm issues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urrent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ystems, Dishes and Feeds</a:t>
            </a:r>
          </a:p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Transverters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LNAs and Transmitters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 measurement and optimisation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Optimised Multiband operation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 of Mesh size on </a:t>
            </a:r>
            <a:r>
              <a:rPr lang="en-GB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Tsys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Gain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7"/>
            <a:ext cx="8229600" cy="47419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a mesh dish the feed-horn “sees” the ground, 290K, through the mesh aperture and there is gain loss.</a:t>
            </a:r>
          </a:p>
          <a:p>
            <a:pPr marL="0" indent="0">
              <a:buNone/>
            </a:pP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Mesh aperture   Wire thickness     Added Temp.       Gain loss dB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x 6  mm                     1 mm                    18K                      0.3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x 6  mm                     2 mm                     4K                       &lt;0.1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8  mm                     1 mm                    33K                      0.6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x 8  mm                     2 mm                    9K                        0.15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  mm                     1 mm                    51K                      1.0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x 8 mm                       2 mm                   15K                       0.3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10 mm                  1mm                    108K                     3.0</a:t>
            </a: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typical 6cm </a:t>
            </a:r>
            <a:r>
              <a:rPr lang="en-GB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Tsys</a:t>
            </a: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a SOLID dish would be 85-95K</a:t>
            </a:r>
          </a:p>
          <a:p>
            <a:pPr marL="0" indent="0">
              <a:buNone/>
            </a:pPr>
            <a:endParaRPr lang="en-GB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Spread-sheet in W1GHZ online Microwave antenna book</a:t>
            </a:r>
          </a:p>
        </p:txBody>
      </p:sp>
    </p:spTree>
    <p:extLst>
      <p:ext uri="{BB962C8B-B14F-4D97-AF65-F5344CB8AC3E}">
        <p14:creationId xmlns:p14="http://schemas.microsoft.com/office/powerpoint/2010/main" val="7648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Mounting Systems at the focus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Power is expensive at 6cm.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Minimise feeder loss, mount PA at the dish focus or use waveguide.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Minimise blockage in prime focus dishes.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for feed position adjustment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Rigorous screening of all units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protection is never simple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Multiway cable and weather proof sockets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6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Systems, Dishes and Feeds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624736" cy="5184576"/>
          </a:xfrm>
        </p:spPr>
      </p:pic>
      <p:sp>
        <p:nvSpPr>
          <p:cNvPr id="17" name="TextBox 16"/>
          <p:cNvSpPr txBox="1"/>
          <p:nvPr/>
        </p:nvSpPr>
        <p:spPr>
          <a:xfrm>
            <a:off x="5868144" y="4869160"/>
            <a:ext cx="1790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G3LTF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0.375f/D</a:t>
            </a:r>
          </a:p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6mm mesh</a:t>
            </a:r>
          </a:p>
        </p:txBody>
      </p:sp>
    </p:spTree>
    <p:extLst>
      <p:ext uri="{BB962C8B-B14F-4D97-AF65-F5344CB8AC3E}">
        <p14:creationId xmlns:p14="http://schemas.microsoft.com/office/powerpoint/2010/main" val="29738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2760004"/>
            <a:ext cx="1058416" cy="64729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</a:p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2024" y="1988840"/>
            <a:ext cx="813792" cy="576064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SSPA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>
            <a:stCxn id="6" idx="0"/>
            <a:endCxn id="7" idx="1"/>
          </p:cNvCxnSpPr>
          <p:nvPr/>
        </p:nvCxnSpPr>
        <p:spPr>
          <a:xfrm rot="5400000" flipH="1" flipV="1">
            <a:off x="1595854" y="2253834"/>
            <a:ext cx="483132" cy="52920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02024" y="3645024"/>
            <a:ext cx="813792" cy="50405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Relay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6" idx="2"/>
            <a:endCxn id="10" idx="1"/>
          </p:cNvCxnSpPr>
          <p:nvPr/>
        </p:nvCxnSpPr>
        <p:spPr>
          <a:xfrm rot="16200000" flipH="1">
            <a:off x="1592542" y="3387570"/>
            <a:ext cx="489756" cy="52920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02024" y="4293096"/>
            <a:ext cx="813792" cy="50405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50R Load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>
            <a:stCxn id="10" idx="2"/>
            <a:endCxn id="16" idx="0"/>
          </p:cNvCxnSpPr>
          <p:nvPr/>
        </p:nvCxnSpPr>
        <p:spPr>
          <a:xfrm>
            <a:off x="2508920" y="4149080"/>
            <a:ext cx="0" cy="1440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31840" y="3645024"/>
            <a:ext cx="774086" cy="50405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LNA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stCxn id="10" idx="3"/>
            <a:endCxn id="19" idx="1"/>
          </p:cNvCxnSpPr>
          <p:nvPr/>
        </p:nvCxnSpPr>
        <p:spPr>
          <a:xfrm>
            <a:off x="2915816" y="3897052"/>
            <a:ext cx="2160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55876" y="1988840"/>
            <a:ext cx="900100" cy="576064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Driver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7" idx="3"/>
            <a:endCxn id="22" idx="1"/>
          </p:cNvCxnSpPr>
          <p:nvPr/>
        </p:nvCxnSpPr>
        <p:spPr>
          <a:xfrm>
            <a:off x="2915816" y="2276872"/>
            <a:ext cx="5400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211960" y="2636912"/>
            <a:ext cx="1440160" cy="74946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Transverter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Elbow Connector 26"/>
          <p:cNvCxnSpPr>
            <a:stCxn id="22" idx="3"/>
          </p:cNvCxnSpPr>
          <p:nvPr/>
        </p:nvCxnSpPr>
        <p:spPr>
          <a:xfrm>
            <a:off x="4355976" y="2276872"/>
            <a:ext cx="288032" cy="504056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3770911" y="3379730"/>
            <a:ext cx="1746194" cy="489756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940152" y="2528900"/>
            <a:ext cx="288032" cy="104411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Diplexer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868144" y="2780928"/>
            <a:ext cx="2160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52120" y="3284984"/>
            <a:ext cx="2880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732240" y="2528900"/>
            <a:ext cx="360040" cy="104411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Diplexer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4288" y="1920280"/>
            <a:ext cx="972108" cy="50405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OCXO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Elbow Connector 39"/>
          <p:cNvCxnSpPr/>
          <p:nvPr/>
        </p:nvCxnSpPr>
        <p:spPr>
          <a:xfrm rot="5400000" flipH="1" flipV="1">
            <a:off x="6975652" y="2534394"/>
            <a:ext cx="526150" cy="306034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2" idx="3"/>
            <a:endCxn id="37" idx="1"/>
          </p:cNvCxnSpPr>
          <p:nvPr/>
        </p:nvCxnSpPr>
        <p:spPr>
          <a:xfrm>
            <a:off x="6228184" y="3050958"/>
            <a:ext cx="504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290302" y="3573016"/>
            <a:ext cx="1170130" cy="576064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144-14MHz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Elbow Connector 44"/>
          <p:cNvCxnSpPr/>
          <p:nvPr/>
        </p:nvCxnSpPr>
        <p:spPr>
          <a:xfrm>
            <a:off x="7092280" y="3284984"/>
            <a:ext cx="783087" cy="478904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290302" y="4797152"/>
            <a:ext cx="1170130" cy="72008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TS850S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>
            <a:stCxn id="43" idx="2"/>
            <a:endCxn id="46" idx="0"/>
          </p:cNvCxnSpPr>
          <p:nvPr/>
        </p:nvCxnSpPr>
        <p:spPr>
          <a:xfrm>
            <a:off x="7875367" y="4149080"/>
            <a:ext cx="0" cy="648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20272" y="5877272"/>
            <a:ext cx="1440160" cy="792088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Tuneable</a:t>
            </a:r>
          </a:p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7875367" y="5517232"/>
            <a:ext cx="0" cy="360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580112" y="4149080"/>
            <a:ext cx="1332148" cy="64807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SDR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>
            <a:stCxn id="52" idx="3"/>
          </p:cNvCxnSpPr>
          <p:nvPr/>
        </p:nvCxnSpPr>
        <p:spPr>
          <a:xfrm>
            <a:off x="6912260" y="4473116"/>
            <a:ext cx="9631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909428" y="1412776"/>
            <a:ext cx="1006388" cy="432048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>
            <a:stCxn id="57" idx="2"/>
          </p:cNvCxnSpPr>
          <p:nvPr/>
        </p:nvCxnSpPr>
        <p:spPr>
          <a:xfrm>
            <a:off x="2412622" y="1844824"/>
            <a:ext cx="0" cy="1440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275856" y="620688"/>
            <a:ext cx="1080120" cy="72008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PSUs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995936" y="1340768"/>
            <a:ext cx="0" cy="648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7" idx="3"/>
          </p:cNvCxnSpPr>
          <p:nvPr/>
        </p:nvCxnSpPr>
        <p:spPr>
          <a:xfrm flipV="1">
            <a:off x="2915816" y="1340768"/>
            <a:ext cx="792088" cy="288032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5652120" y="2760004"/>
            <a:ext cx="288032" cy="209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436096" y="332656"/>
            <a:ext cx="302433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G3LTF 6cm System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580112" y="5013176"/>
            <a:ext cx="1368152" cy="504056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Spectran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0" name="Elbow Connector 89"/>
          <p:cNvCxnSpPr>
            <a:stCxn id="88" idx="2"/>
          </p:cNvCxnSpPr>
          <p:nvPr/>
        </p:nvCxnSpPr>
        <p:spPr>
          <a:xfrm rot="16200000" flipH="1">
            <a:off x="6979767" y="4801652"/>
            <a:ext cx="180020" cy="1611179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71800" y="2564904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4W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>
            <a:stCxn id="2" idx="0"/>
            <a:endCxn id="22" idx="1"/>
          </p:cNvCxnSpPr>
          <p:nvPr/>
        </p:nvCxnSpPr>
        <p:spPr>
          <a:xfrm flipV="1">
            <a:off x="3113838" y="2276872"/>
            <a:ext cx="34203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87624" y="1844824"/>
            <a:ext cx="72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40W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36396" y="4149080"/>
            <a:ext cx="0" cy="72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32240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87.75MHz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03648" y="2172308"/>
            <a:ext cx="72008" cy="515103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5400000" flipH="1" flipV="1">
            <a:off x="3333075" y="2870938"/>
            <a:ext cx="4680520" cy="1620180"/>
          </a:xfrm>
          <a:prstGeom prst="bentConnector3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55876" y="5373216"/>
            <a:ext cx="104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Dish Focus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076056" y="58772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2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" y="-293048"/>
            <a:ext cx="9187667" cy="6971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6216" y="256490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SM6FHZ Kumar feed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47971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516648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W5LUA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LNA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7824" y="7647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7824" y="1268760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0W PA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71" y="2348880"/>
            <a:ext cx="120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4W Driver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>
            <a:off x="656302" y="2718212"/>
            <a:ext cx="459314" cy="7107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1052" y="56243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30v,15v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56301" y="4221088"/>
            <a:ext cx="1467427" cy="144016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265346" y="5845914"/>
            <a:ext cx="149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&amp;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LNA / relay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078572" y="4760268"/>
            <a:ext cx="486246" cy="10487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940152" y="4653136"/>
            <a:ext cx="50405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508104" y="1886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 support struts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Arrow Connector 53"/>
          <p:cNvCxnSpPr>
            <a:stCxn id="52" idx="1"/>
          </p:cNvCxnSpPr>
          <p:nvPr/>
        </p:nvCxnSpPr>
        <p:spPr>
          <a:xfrm flipH="1">
            <a:off x="5004048" y="373306"/>
            <a:ext cx="504056" cy="1846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148064" y="4653136"/>
            <a:ext cx="216024" cy="5133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215308" y="1879714"/>
            <a:ext cx="0" cy="151241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067944" y="1052736"/>
            <a:ext cx="0" cy="16654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9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of the bigger dishes regularly used on 6cm EME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HB9Q 10m 0.43f/D 100W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TM8PB 13m </a:t>
            </a:r>
            <a:r>
              <a:rPr lang="en-GB" dirty="0" err="1" smtClean="0"/>
              <a:t>Cassegrain</a:t>
            </a:r>
            <a:r>
              <a:rPr lang="en-GB" dirty="0" smtClean="0"/>
              <a:t> 70W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6" y="2174875"/>
            <a:ext cx="3763696" cy="395128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156411" cy="3456384"/>
          </a:xfrm>
        </p:spPr>
      </p:pic>
    </p:spTree>
    <p:extLst>
      <p:ext uri="{BB962C8B-B14F-4D97-AF65-F5344CB8AC3E}">
        <p14:creationId xmlns:p14="http://schemas.microsoft.com/office/powerpoint/2010/main" val="7417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OZ1LPR 2.4m Offset dish 100W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9" name="TextBox 8"/>
          <p:cNvSpPr txBox="1"/>
          <p:nvPr/>
        </p:nvSpPr>
        <p:spPr>
          <a:xfrm>
            <a:off x="4523386" y="339345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29309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LNA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285293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4164" y="3439616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100W PA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2400" y="2132856"/>
            <a:ext cx="971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092280" y="2276872"/>
            <a:ext cx="1080120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7380312" y="3578116"/>
            <a:ext cx="953852" cy="2154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52120" y="3762781"/>
            <a:ext cx="648072" cy="1702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43466" y="4477762"/>
            <a:ext cx="12727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52120" y="3083768"/>
            <a:ext cx="720080" cy="138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48264" y="609329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>
            <a:stCxn id="24" idx="1"/>
          </p:cNvCxnSpPr>
          <p:nvPr/>
        </p:nvCxnSpPr>
        <p:spPr>
          <a:xfrm flipH="1" flipV="1">
            <a:off x="6876256" y="5373217"/>
            <a:ext cx="72008" cy="9201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feed design by OZ1LPR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TextBox 5"/>
          <p:cNvSpPr txBox="1"/>
          <p:nvPr/>
        </p:nvSpPr>
        <p:spPr>
          <a:xfrm>
            <a:off x="6732240" y="2780928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Septum polariser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1485" y="378904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Taper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7368" y="4817977"/>
            <a:ext cx="2656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C-band feed-horn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6156176" y="2996952"/>
            <a:ext cx="576064" cy="19947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220072" y="3573016"/>
            <a:ext cx="691413" cy="53918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27984" y="4581128"/>
            <a:ext cx="439385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1.8m dishes with 100W make </a:t>
            </a:r>
            <a:r>
              <a:rPr lang="en-GB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QSOs on 6cm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556791"/>
            <a:ext cx="3528392" cy="618083"/>
          </a:xfrm>
        </p:spPr>
        <p:txBody>
          <a:bodyPr>
            <a:normAutofit/>
          </a:bodyPr>
          <a:lstStyle/>
          <a:p>
            <a:r>
              <a:rPr lang="en-GB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SM6PGP,  Kumar feed</a:t>
            </a:r>
            <a:endParaRPr lang="en-GB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016" y="1535113"/>
            <a:ext cx="3970785" cy="639762"/>
          </a:xfrm>
        </p:spPr>
        <p:txBody>
          <a:bodyPr>
            <a:noAutofit/>
          </a:bodyPr>
          <a:lstStyle/>
          <a:p>
            <a:r>
              <a:rPr lang="en-GB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OK1DFC, Square Septum  with Chaparral choke</a:t>
            </a:r>
            <a:endParaRPr lang="en-GB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3816423" cy="3816423"/>
          </a:xfrm>
        </p:spPr>
      </p:pic>
    </p:spTree>
    <p:extLst>
      <p:ext uri="{BB962C8B-B14F-4D97-AF65-F5344CB8AC3E}">
        <p14:creationId xmlns:p14="http://schemas.microsoft.com/office/powerpoint/2010/main" val="789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LX1DB 3m dish 0.3f/D 225W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9985" cy="302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001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6cm EME?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137323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Wide availability and common allocation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 number of stations and activity</a:t>
            </a:r>
          </a:p>
        </p:txBody>
      </p:sp>
    </p:spTree>
    <p:extLst>
      <p:ext uri="{BB962C8B-B14F-4D97-AF65-F5344CB8AC3E}">
        <p14:creationId xmlns:p14="http://schemas.microsoft.com/office/powerpoint/2010/main" val="29324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:\23 &amp; 6cm feed in dish\23 &amp; 6cm feed in dish 019-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0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PA3DZL- New 3.7m solid dish</a:t>
            </a:r>
            <a:endParaRPr lang="en-GB" dirty="0"/>
          </a:p>
        </p:txBody>
      </p:sp>
      <p:pic>
        <p:nvPicPr>
          <p:cNvPr id="5" name="Afbeelding 1" descr="M:\Mijn Afbeeldingen\DSCN454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7978"/>
            <a:ext cx="4038600" cy="30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A12B9CD-4061-40F4-84BD-78CE350E9858" descr="cid:CA12B9CD-4061-40F4-84BD-78CE350E9858"/>
          <p:cNvPicPr>
            <a:picLocks noGrp="1"/>
          </p:cNvPicPr>
          <p:nvPr>
            <p:ph sz="half" idx="2"/>
          </p:nvPr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648200" y="1772612"/>
            <a:ext cx="4038600" cy="41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5517232"/>
            <a:ext cx="28803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Feed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djustment system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5576" y="4797152"/>
            <a:ext cx="864096" cy="7920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544" y="1484784"/>
            <a:ext cx="41044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Chaparral Feed with squeezed WG polariser 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03848" y="2315781"/>
            <a:ext cx="360040" cy="969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3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CT1DMK Squeezed waveguide polariser built by PA7JB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19638"/>
            <a:ext cx="6552728" cy="4862287"/>
          </a:xfrm>
        </p:spPr>
      </p:pic>
    </p:spTree>
    <p:extLst>
      <p:ext uri="{BB962C8B-B14F-4D97-AF65-F5344CB8AC3E}">
        <p14:creationId xmlns:p14="http://schemas.microsoft.com/office/powerpoint/2010/main" val="13920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G4NNS 3.7m 0.4f/D solid dish, 40W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28800"/>
            <a:ext cx="2592288" cy="4525963"/>
          </a:xfrm>
        </p:spPr>
      </p:pic>
      <p:sp>
        <p:nvSpPr>
          <p:cNvPr id="8" name="TextBox 7"/>
          <p:cNvSpPr txBox="1"/>
          <p:nvPr/>
        </p:nvSpPr>
        <p:spPr>
          <a:xfrm>
            <a:off x="4788024" y="1628800"/>
            <a:ext cx="1152128" cy="10156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septum + choke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40152" y="2060848"/>
            <a:ext cx="864096" cy="7578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32040" y="2852936"/>
            <a:ext cx="1008112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940152" y="2492896"/>
            <a:ext cx="72008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4048" y="3356992"/>
            <a:ext cx="792088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LNA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 flipV="1">
            <a:off x="5796136" y="3253047"/>
            <a:ext cx="648072" cy="30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04448" y="3541658"/>
            <a:ext cx="539552" cy="10156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40W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164288" y="3726324"/>
            <a:ext cx="1440160" cy="1347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55976" y="4049489"/>
            <a:ext cx="1584176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796136" y="4449599"/>
            <a:ext cx="1152128" cy="1077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DL7YC HB 5m dish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60848"/>
            <a:ext cx="4416723" cy="36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TextBox 7"/>
          <p:cNvSpPr txBox="1"/>
          <p:nvPr/>
        </p:nvSpPr>
        <p:spPr>
          <a:xfrm>
            <a:off x="7596336" y="436510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RA3AQ Feed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6" y="213285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55150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7092280" y="2317522"/>
            <a:ext cx="504056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6516216" y="4688269"/>
            <a:ext cx="1080120" cy="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0"/>
          </p:cNvCxnSpPr>
          <p:nvPr/>
        </p:nvCxnSpPr>
        <p:spPr>
          <a:xfrm flipV="1">
            <a:off x="5508104" y="5157192"/>
            <a:ext cx="0" cy="3578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JA4BLC  </a:t>
            </a: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3m 0.25f/D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Cassegrain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 60cm sub-reflector. 100W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0200"/>
            <a:ext cx="3288680" cy="438490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7" y="1920080"/>
            <a:ext cx="4466219" cy="4317232"/>
          </a:xfrm>
        </p:spPr>
      </p:pic>
      <p:sp>
        <p:nvSpPr>
          <p:cNvPr id="3" name="TextBox 2"/>
          <p:cNvSpPr txBox="1"/>
          <p:nvPr/>
        </p:nvSpPr>
        <p:spPr>
          <a:xfrm>
            <a:off x="4928096" y="6021287"/>
            <a:ext cx="3460328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 0.5dB  LNA NE3515 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436096" y="3861048"/>
            <a:ext cx="1080120" cy="21602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627784" y="3140968"/>
            <a:ext cx="3672408" cy="10081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20272" y="162880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W2IMU Dual mode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eed-horn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7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PA7JB 2.4m 30W  39#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36004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038600" cy="3028950"/>
          </a:xfrm>
        </p:spPr>
      </p:pic>
      <p:sp>
        <p:nvSpPr>
          <p:cNvPr id="15" name="TextBox 14"/>
          <p:cNvSpPr txBox="1"/>
          <p:nvPr/>
        </p:nvSpPr>
        <p:spPr>
          <a:xfrm>
            <a:off x="4644008" y="1556792"/>
            <a:ext cx="3384376" cy="95410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 (or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Skobolev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dual mode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feedhorn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56176" y="2510899"/>
            <a:ext cx="360040" cy="70207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W7 / VE4MA  5ft Offset</a:t>
            </a:r>
            <a:br>
              <a:rPr lang="en-GB" dirty="0" smtClean="0"/>
            </a:br>
            <a:r>
              <a:rPr lang="en-GB" dirty="0" smtClean="0"/>
              <a:t> (3/8 of a 10ft dish!)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9760"/>
            <a:ext cx="4038600" cy="32468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39264"/>
            <a:ext cx="4038600" cy="4447835"/>
          </a:xfrm>
        </p:spPr>
      </p:pic>
      <p:sp>
        <p:nvSpPr>
          <p:cNvPr id="7" name="TextBox 6"/>
          <p:cNvSpPr txBox="1"/>
          <p:nvPr/>
        </p:nvSpPr>
        <p:spPr>
          <a:xfrm>
            <a:off x="4716016" y="6093296"/>
            <a:ext cx="4104456" cy="4001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Waveguide run from 125W TWTA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905110"/>
            <a:ext cx="352839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W2IMU Dual mode feed 1.2L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1880" y="2305220"/>
            <a:ext cx="144016" cy="1915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028384" y="5661248"/>
            <a:ext cx="144016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5526980"/>
            <a:ext cx="108012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656" y="5526980"/>
            <a:ext cx="864096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LNA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475656" y="4725144"/>
            <a:ext cx="288032" cy="8018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39552" y="4797152"/>
            <a:ext cx="360040" cy="72982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6cm </a:t>
            </a:r>
            <a:r>
              <a:rPr lang="en-GB" sz="32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Transverters</a:t>
            </a:r>
            <a:endParaRPr lang="en-GB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88024" cy="115800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built my own, but there are simpler versions…!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144MHz IF a good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 is needed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rx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 helps keep out the Wi-Fi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323528" y="1268760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section Rx Filter G4JNT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33265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G4DDK  x16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077072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F6BVA doubler (below)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59632" y="686599"/>
            <a:ext cx="1152128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19672" y="1772816"/>
            <a:ext cx="1512168" cy="20383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</p:cNvCxnSpPr>
          <p:nvPr/>
        </p:nvCxnSpPr>
        <p:spPr>
          <a:xfrm flipV="1">
            <a:off x="1619672" y="4077072"/>
            <a:ext cx="1008112" cy="5078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80312" y="1075115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section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“clean up” filter 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292080" y="227687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572000" y="1268760"/>
            <a:ext cx="2952328" cy="108012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44016" y="2708920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 mixer &amp;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tx-rx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475656" y="3062863"/>
            <a:ext cx="237626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0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916832"/>
            <a:ext cx="8851900" cy="493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00" y="-30832"/>
            <a:ext cx="885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Simple, Low-cost, 6cm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FR4 designed by W1GHZ using MMICs and “pipe-cap” filters. LO Synth or multiplier not shown.</a:t>
            </a:r>
          </a:p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W1GHZ web site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 smtClean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19256" cy="1714202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Dedicated weekend per band plus Activity Weekends boosts 6cm EME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01488"/>
              </p:ext>
            </p:extLst>
          </p:nvPr>
        </p:nvGraphicFramePr>
        <p:xfrm>
          <a:off x="230832" y="18448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96336" y="27809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6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 of stuff on E-bay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8-12W</a:t>
            </a:r>
            <a:r>
              <a:rPr lang="en-GB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</a:t>
            </a:r>
            <a:endParaRPr lang="en-GB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GB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1W</a:t>
            </a:r>
            <a:r>
              <a:rPr lang="en-GB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amplifier </a:t>
            </a:r>
            <a:endParaRPr lang="en-GB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764020" y="2276872"/>
            <a:ext cx="3709419" cy="278206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5" name="Picture 3" descr="C:\Users\Peter K Blair\AppData\Local\Temp\WLMDSS.tmp\WLM6037.tmp\CCH_SZA5044_amp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0" y="2276872"/>
            <a:ext cx="3709419" cy="27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4" y="2420889"/>
            <a:ext cx="3764280" cy="2736304"/>
          </a:xfrm>
        </p:spPr>
      </p:pic>
    </p:spTree>
    <p:extLst>
      <p:ext uri="{BB962C8B-B14F-4D97-AF65-F5344CB8AC3E}">
        <p14:creationId xmlns:p14="http://schemas.microsoft.com/office/powerpoint/2010/main" val="14060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218258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JA4BLC 100W PA SM6PGP design</a:t>
            </a:r>
            <a:br>
              <a:rPr lang="en-GB" dirty="0" smtClean="0"/>
            </a:br>
            <a:r>
              <a:rPr lang="en-GB" dirty="0" smtClean="0"/>
              <a:t>see </a:t>
            </a:r>
            <a:r>
              <a:rPr lang="en-GB" dirty="0" smtClean="0">
                <a:hlinkClick r:id="rId2"/>
              </a:rPr>
              <a:t>www.moonbouncers.org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Also F6BVA 63W PA  and F5JWF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08920"/>
            <a:ext cx="6251432" cy="3816424"/>
          </a:xfrm>
        </p:spPr>
      </p:pic>
    </p:spTree>
    <p:extLst>
      <p:ext uri="{BB962C8B-B14F-4D97-AF65-F5344CB8AC3E}">
        <p14:creationId xmlns:p14="http://schemas.microsoft.com/office/powerpoint/2010/main" val="11821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18002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“Low noise amplifiers for…5760..  WB5LUA” See www.N5DUX.com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63" y="2276872"/>
            <a:ext cx="4050451" cy="3096344"/>
          </a:xfrm>
        </p:spPr>
      </p:pic>
      <p:sp>
        <p:nvSpPr>
          <p:cNvPr id="7" name="TextBox 6"/>
          <p:cNvSpPr txBox="1"/>
          <p:nvPr/>
        </p:nvSpPr>
        <p:spPr>
          <a:xfrm>
            <a:off x="395536" y="566124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G3LTF build  0.65dB NF ATF36077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6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measurement and optimisation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noise measurement gives G/T estimate</a:t>
            </a:r>
          </a:p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Moon noise can give more accuracy</a:t>
            </a:r>
          </a:p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to Cold Sky measurement useful but more complex than it first appears</a:t>
            </a:r>
          </a:p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VK3UM’s </a:t>
            </a:r>
            <a:r>
              <a:rPr lang="en-GB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EMECalc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programme can help analyse the results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3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85821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thanks to all who contributed material for my October  paper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orry I couldn’t use it all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G3WDG, G4CCH, G4NNS, G8ACE, HB9Q, IK3COJ, JA4BLC, K2UYH, LX1DB, OK1CA, OK1DFC, OK1KIR, OZ1LPR, PA3DZL, PA3FXB, PA7JB, SM6PGP, SM6FHZ, SP6JLW, VE4MA, WA9FWD</a:t>
            </a:r>
          </a:p>
          <a:p>
            <a:pPr marL="0" indent="0">
              <a:buNone/>
            </a:pPr>
            <a:r>
              <a:rPr lang="en-GB" sz="2000" dirty="0" smtClean="0"/>
              <a:t>	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900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Optimising Multiband Operation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Multibanding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lot of Fun.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Contests,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Dx-peditions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demand it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Basically it’s an engineering challenge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nterfaces, Commonality, and Interchangeability are the keys to success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system was not planned but evolved; changing bands 70cm though 6cm takes about 20-40 minutes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3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Access is Essential!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Hands Free, slip protected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040188" cy="3030141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 Love the picture… </a:t>
            </a:r>
            <a:r>
              <a:rPr lang="en-GB" dirty="0" smtClean="0">
                <a:solidFill>
                  <a:srgbClr val="FF0000"/>
                </a:solidFill>
              </a:rPr>
              <a:t>BUT NO!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94581"/>
            <a:ext cx="4041775" cy="3511876"/>
          </a:xfrm>
        </p:spPr>
      </p:pic>
    </p:spTree>
    <p:extLst>
      <p:ext uri="{BB962C8B-B14F-4D97-AF65-F5344CB8AC3E}">
        <p14:creationId xmlns:p14="http://schemas.microsoft.com/office/powerpoint/2010/main" val="14774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Standard mechanical interface</a:t>
            </a:r>
            <a:br>
              <a:rPr lang="en-GB" sz="3200" dirty="0" smtClean="0"/>
            </a:br>
            <a:r>
              <a:rPr lang="en-GB" sz="3200" dirty="0" smtClean="0"/>
              <a:t>Four wing-nuts</a:t>
            </a:r>
            <a:endParaRPr lang="en-GB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912768" cy="5277541"/>
          </a:xfrm>
        </p:spPr>
      </p:pic>
      <p:sp>
        <p:nvSpPr>
          <p:cNvPr id="17" name="TextBox 16"/>
          <p:cNvSpPr txBox="1"/>
          <p:nvPr/>
        </p:nvSpPr>
        <p:spPr>
          <a:xfrm>
            <a:off x="5724128" y="13407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holes for feed assembly bolts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436096" y="1987099"/>
            <a:ext cx="576064" cy="50579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995936" y="1975469"/>
            <a:ext cx="2160240" cy="266603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11760" y="551723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Bolts for feed support struts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763688" y="5733256"/>
            <a:ext cx="648072" cy="10714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88224" y="429309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protection for cable ends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588224" y="5493425"/>
            <a:ext cx="432048" cy="23983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6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supplies are in a fan ventilated weatherproof box at the foot of the dish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8941"/>
            <a:ext cx="4038600" cy="366848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cxnSp>
        <p:nvCxnSpPr>
          <p:cNvPr id="10" name="Straight Arrow Connector 9"/>
          <p:cNvCxnSpPr/>
          <p:nvPr/>
        </p:nvCxnSpPr>
        <p:spPr>
          <a:xfrm flipV="1">
            <a:off x="2915816" y="4005064"/>
            <a:ext cx="3384376" cy="13681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00192" y="558924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inlet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60232" y="5373216"/>
            <a:ext cx="72008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4368" y="44371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>
            <a:stCxn id="14" idx="0"/>
          </p:cNvCxnSpPr>
          <p:nvPr/>
        </p:nvCxnSpPr>
        <p:spPr>
          <a:xfrm flipH="1" flipV="1">
            <a:off x="8100392" y="4221088"/>
            <a:ext cx="18002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4" y="20608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9cm system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4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13cm System has PA and PSU below dish.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shack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011520"/>
            <a:ext cx="4035829" cy="372173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8908"/>
            <a:ext cx="3600400" cy="4797167"/>
          </a:xfrm>
        </p:spPr>
      </p:pic>
      <p:sp>
        <p:nvSpPr>
          <p:cNvPr id="14" name="TextBox 13"/>
          <p:cNvSpPr txBox="1"/>
          <p:nvPr/>
        </p:nvSpPr>
        <p:spPr>
          <a:xfrm>
            <a:off x="6516216" y="63813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300W GSM PA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4328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28V PSU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364502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Rx cable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9992" y="486916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o/p coupler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Tx</a:t>
            </a:r>
            <a:r>
              <a:rPr lang="en-GB" dirty="0" smtClean="0"/>
              <a:t> Cable 5m LDF5-50</a:t>
            </a:r>
            <a:endParaRPr lang="en-GB" dirty="0"/>
          </a:p>
        </p:txBody>
      </p:sp>
      <p:cxnSp>
        <p:nvCxnSpPr>
          <p:cNvPr id="24" name="Straight Arrow Connector 23"/>
          <p:cNvCxnSpPr>
            <a:stCxn id="20" idx="1"/>
          </p:cNvCxnSpPr>
          <p:nvPr/>
        </p:nvCxnSpPr>
        <p:spPr>
          <a:xfrm flipH="1" flipV="1">
            <a:off x="2267744" y="5733256"/>
            <a:ext cx="216024" cy="4006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0" idx="3"/>
          </p:cNvCxnSpPr>
          <p:nvPr/>
        </p:nvCxnSpPr>
        <p:spPr>
          <a:xfrm flipH="1" flipV="1">
            <a:off x="4932040" y="6133946"/>
            <a:ext cx="576064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71800" y="47251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Feed Support Strut</a:t>
            </a:r>
            <a:endParaRPr lang="en-GB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843808" y="4581128"/>
            <a:ext cx="504056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463" y="4853771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GB" sz="1600" dirty="0" smtClean="0"/>
              <a:t>feeds have </a:t>
            </a:r>
          </a:p>
          <a:p>
            <a:r>
              <a:rPr lang="en-GB" sz="1600" dirty="0"/>
              <a:t>i</a:t>
            </a:r>
            <a:r>
              <a:rPr lang="en-GB" sz="1600" dirty="0" smtClean="0"/>
              <a:t>dentical preamp volts and relay line via 9way D type</a:t>
            </a:r>
          </a:p>
          <a:p>
            <a:r>
              <a:rPr lang="en-GB" sz="1600" dirty="0" smtClean="0"/>
              <a:t>(gold plated)</a:t>
            </a:r>
            <a:endParaRPr lang="en-GB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03648" y="4437112"/>
            <a:ext cx="504056" cy="107837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55976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10mW from shack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7596336" y="5733256"/>
            <a:ext cx="216024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012160" y="6192599"/>
            <a:ext cx="360040" cy="3733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040052" y="5048309"/>
            <a:ext cx="684076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6cm EME?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13732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Wide availability and common allocation</a:t>
            </a:r>
          </a:p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 number of stations and activity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results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achievea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1.8-3m dish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nice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 and an experimenters playground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too hard to get the components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designs on the web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“Plug and play” available…. (at a price)</a:t>
            </a:r>
          </a:p>
        </p:txBody>
      </p:sp>
    </p:spTree>
    <p:extLst>
      <p:ext uri="{BB962C8B-B14F-4D97-AF65-F5344CB8AC3E}">
        <p14:creationId xmlns:p14="http://schemas.microsoft.com/office/powerpoint/2010/main" val="29946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6cm System has </a:t>
            </a:r>
            <a:r>
              <a:rPr lang="en-GB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transverter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PA at feed and PSUs below the dish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TextBox 7"/>
          <p:cNvSpPr txBox="1"/>
          <p:nvPr/>
        </p:nvSpPr>
        <p:spPr>
          <a:xfrm>
            <a:off x="8172400" y="3861048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30V PSU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7236296" y="4005064"/>
            <a:ext cx="936104" cy="17915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84368" y="4941168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15V PSU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48264" y="5125834"/>
            <a:ext cx="936104" cy="18466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5054"/>
            <a:ext cx="4475060" cy="4468242"/>
          </a:xfrm>
        </p:spPr>
      </p:pic>
      <p:sp>
        <p:nvSpPr>
          <p:cNvPr id="21" name="Rectangle 20"/>
          <p:cNvSpPr/>
          <p:nvPr/>
        </p:nvSpPr>
        <p:spPr>
          <a:xfrm>
            <a:off x="1691680" y="6021288"/>
            <a:ext cx="2736304" cy="64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OCXO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691680" y="602128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OCXO +144MHz up/down</a:t>
            </a:r>
          </a:p>
          <a:p>
            <a:r>
              <a:rPr lang="en-GB" dirty="0"/>
              <a:t>f</a:t>
            </a:r>
            <a:r>
              <a:rPr lang="en-GB" dirty="0" smtClean="0"/>
              <a:t>rom shack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059832" y="5733256"/>
            <a:ext cx="504056" cy="28803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74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 system uses the same architecture as 6cm with same PSUs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9" name="TextBox 8"/>
          <p:cNvSpPr txBox="1"/>
          <p:nvPr/>
        </p:nvSpPr>
        <p:spPr>
          <a:xfrm>
            <a:off x="5580112" y="30689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  <a:r>
              <a:rPr lang="en-GB" dirty="0" smtClean="0"/>
              <a:t>0W PA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076056" y="3253626"/>
            <a:ext cx="504056" cy="3913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3848" y="155679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SM6FHZ</a:t>
            </a:r>
          </a:p>
          <a:p>
            <a:r>
              <a:rPr lang="en-GB" dirty="0" smtClean="0"/>
              <a:t>Kumar Feed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242088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Relay</a:t>
            </a:r>
          </a:p>
          <a:p>
            <a:r>
              <a:rPr lang="en-GB" dirty="0" smtClean="0"/>
              <a:t>LNA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67944" y="2744053"/>
            <a:ext cx="216024" cy="39691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07904" y="2942510"/>
            <a:ext cx="252028" cy="6305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96136" y="378904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Power and </a:t>
            </a:r>
          </a:p>
          <a:p>
            <a:r>
              <a:rPr lang="en-GB" dirty="0"/>
              <a:t>c</a:t>
            </a:r>
            <a:r>
              <a:rPr lang="en-GB" dirty="0" smtClean="0"/>
              <a:t>ontrol lines</a:t>
            </a:r>
          </a:p>
          <a:p>
            <a:r>
              <a:rPr lang="en-GB" dirty="0"/>
              <a:t>t</a:t>
            </a:r>
            <a:r>
              <a:rPr lang="en-GB" dirty="0" smtClean="0"/>
              <a:t>ermination box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328084" y="4149080"/>
            <a:ext cx="612068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50435" y="4712370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Transverter</a:t>
            </a:r>
            <a:r>
              <a:rPr lang="en-GB" dirty="0" smtClean="0"/>
              <a:t>  and original 30W PA</a:t>
            </a:r>
          </a:p>
          <a:p>
            <a:r>
              <a:rPr lang="en-GB" dirty="0" smtClean="0"/>
              <a:t>(Needs a shrink rebuild!)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076056" y="545103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OCXO and 144MHz up/down from shack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120172" y="5229200"/>
            <a:ext cx="828092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50435" y="3645024"/>
            <a:ext cx="136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Feed adjustment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33125" y="3789040"/>
            <a:ext cx="1600793" cy="72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listening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sure others have done the same or similar, but if it takes you </a:t>
            </a:r>
            <a:r>
              <a:rPr lang="en-GB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en-GB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change bands then maybe this gives you some ideas!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3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6 cm Issues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Doppler Shift and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Libration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Antenna pointing accuracy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Noise temperature of mesh dishes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Mounting systems at the dish focus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0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505786"/>
              </p:ext>
            </p:extLst>
          </p:nvPr>
        </p:nvGraphicFramePr>
        <p:xfrm>
          <a:off x="467544" y="332656"/>
          <a:ext cx="849694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3524" y="155679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Libration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minimum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475656" y="1268760"/>
            <a:ext cx="72008" cy="2880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4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Libration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Spreading OK1KIR 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15-08-09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5884"/>
            <a:ext cx="7200800" cy="5601888"/>
          </a:xfrm>
        </p:spPr>
      </p:pic>
      <p:sp>
        <p:nvSpPr>
          <p:cNvPr id="3" name="TextBox 2"/>
          <p:cNvSpPr txBox="1"/>
          <p:nvPr/>
        </p:nvSpPr>
        <p:spPr>
          <a:xfrm>
            <a:off x="4067944" y="5661248"/>
            <a:ext cx="3168352" cy="830997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Calculated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Libration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(by G3WDG) 78Hz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k1kir_6c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interesting test with PI9CAM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7" y="1124744"/>
            <a:ext cx="7278257" cy="5662930"/>
          </a:xfrm>
        </p:spPr>
      </p:pic>
      <p:sp>
        <p:nvSpPr>
          <p:cNvPr id="6" name="TextBox 5"/>
          <p:cNvSpPr txBox="1"/>
          <p:nvPr/>
        </p:nvSpPr>
        <p:spPr>
          <a:xfrm>
            <a:off x="4932040" y="3645024"/>
            <a:ext cx="208823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G3LTF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/>
                </a:solidFill>
              </a:rPr>
              <a:t>Echoes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0.6 deg. BW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03848" y="3829690"/>
            <a:ext cx="1728192" cy="0"/>
          </a:xfrm>
          <a:prstGeom prst="straightConnector1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32040" y="4365104"/>
            <a:ext cx="2016224" cy="646331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PI9CAM Echoes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0.15 deg. BW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3563888" y="4688270"/>
            <a:ext cx="1368152" cy="46166"/>
          </a:xfrm>
          <a:prstGeom prst="straightConnector1">
            <a:avLst/>
          </a:prstGeom>
          <a:ln w="952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1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Antenna should point within the 1 dB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beamwidth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-3dB is -6dB on echoes)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1"/>
            <a:ext cx="7488832" cy="504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9672" y="47251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619672" y="490981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Moon = 0.5 </a:t>
            </a:r>
            <a:r>
              <a:rPr lang="en-GB" dirty="0" err="1" smtClean="0"/>
              <a:t>deg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1058</Words>
  <Application>Microsoft Office PowerPoint</Application>
  <PresentationFormat>On-screen Show (4:3)</PresentationFormat>
  <Paragraphs>235</Paragraphs>
  <Slides>42</Slides>
  <Notes>3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6cm EME Today &amp; Optimising your  Multiband Operation</vt:lpstr>
      <vt:lpstr> Why 6cm EME?</vt:lpstr>
      <vt:lpstr>Dedicated weekend per band plus Activity Weekends boosts 6cm EME  </vt:lpstr>
      <vt:lpstr> Why 6cm EME?</vt:lpstr>
      <vt:lpstr>Some 6 cm Issues</vt:lpstr>
      <vt:lpstr>PowerPoint Presentation</vt:lpstr>
      <vt:lpstr>Libration Spreading OK1KIR 15-08-09</vt:lpstr>
      <vt:lpstr> Very interesting test with PI9CAM</vt:lpstr>
      <vt:lpstr>Antenna should point within the 1 dB beamwidth. ( -3dB is -6dB on echoes)</vt:lpstr>
      <vt:lpstr>Effect of Mesh size on Tsys and Gain </vt:lpstr>
      <vt:lpstr>Mounting Systems at the focus</vt:lpstr>
      <vt:lpstr>Current Systems, Dishes and Feeds</vt:lpstr>
      <vt:lpstr>PowerPoint Presentation</vt:lpstr>
      <vt:lpstr>PowerPoint Presentation</vt:lpstr>
      <vt:lpstr>Two of the bigger dishes regularly used on 6cm EME</vt:lpstr>
      <vt:lpstr>OZ1LPR 2.4m Offset dish 100W</vt:lpstr>
      <vt:lpstr>Novel feed design by OZ1LPR</vt:lpstr>
      <vt:lpstr>1.8m dishes with 100W make cw QSOs on 6cm </vt:lpstr>
      <vt:lpstr>LX1DB 3m dish 0.3f/D 225W</vt:lpstr>
      <vt:lpstr>PowerPoint Presentation</vt:lpstr>
      <vt:lpstr>PA3DZL- New 3.7m solid dish</vt:lpstr>
      <vt:lpstr>CT1DMK Squeezed waveguide polariser built by PA7JB</vt:lpstr>
      <vt:lpstr>G4NNS 3.7m 0.4f/D solid dish, 40W</vt:lpstr>
      <vt:lpstr>DL7YC HB 5m dish</vt:lpstr>
      <vt:lpstr>JA4BLC  3m 0.25f/D Cassegrain with 60cm sub-reflector. 100W </vt:lpstr>
      <vt:lpstr>PA7JB 2.4m 30W  39# cw</vt:lpstr>
      <vt:lpstr>W7 / VE4MA  5ft Offset  (3/8 of a 10ft dish!)</vt:lpstr>
      <vt:lpstr>6cm Transverters</vt:lpstr>
      <vt:lpstr>PowerPoint Presentation</vt:lpstr>
      <vt:lpstr>Lots of stuff on E-bay</vt:lpstr>
      <vt:lpstr>JA4BLC 100W PA SM6PGP design see www.moonbouncers.org Also F6BVA 63W PA  and F5JWF</vt:lpstr>
      <vt:lpstr>“Low noise amplifiers for…5760..  WB5LUA” See www.N5DUX.com</vt:lpstr>
      <vt:lpstr>System measurement and optimisation</vt:lpstr>
      <vt:lpstr>My thanks to all who contributed material for my October  paper Sorry I couldn’t use it all</vt:lpstr>
      <vt:lpstr>Optimising Multiband Operation</vt:lpstr>
      <vt:lpstr>Safe Access is Essential!</vt:lpstr>
      <vt:lpstr>Standard mechanical interface Four wing-nuts</vt:lpstr>
      <vt:lpstr>Power supplies are in a fan ventilated weatherproof box at the foot of the dish </vt:lpstr>
      <vt:lpstr>13cm System has PA and PSU below dish. Transverter in shack</vt:lpstr>
      <vt:lpstr>6cm System has transverter and PA at feed and PSUs below the dish</vt:lpstr>
      <vt:lpstr>9cm system uses the same architecture as 6cm with same PSUs</vt:lpstr>
      <vt:lpstr>Thanks for listening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and Rise of 6cm EME</dc:title>
  <dc:creator>Peter K Blair</dc:creator>
  <cp:lastModifiedBy>Peter K Blair</cp:lastModifiedBy>
  <cp:revision>255</cp:revision>
  <dcterms:created xsi:type="dcterms:W3CDTF">2016-09-27T08:44:20Z</dcterms:created>
  <dcterms:modified xsi:type="dcterms:W3CDTF">2017-05-18T07:34:25Z</dcterms:modified>
</cp:coreProperties>
</file>