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57" r:id="rId3"/>
    <p:sldId id="258" r:id="rId4"/>
    <p:sldId id="261" r:id="rId5"/>
    <p:sldId id="263" r:id="rId6"/>
    <p:sldId id="266" r:id="rId7"/>
    <p:sldId id="279" r:id="rId8"/>
    <p:sldId id="264" r:id="rId9"/>
    <p:sldId id="267" r:id="rId10"/>
    <p:sldId id="272" r:id="rId11"/>
    <p:sldId id="281" r:id="rId12"/>
    <p:sldId id="262" r:id="rId13"/>
    <p:sldId id="280" r:id="rId14"/>
    <p:sldId id="260" r:id="rId15"/>
    <p:sldId id="273" r:id="rId16"/>
    <p:sldId id="274" r:id="rId17"/>
    <p:sldId id="275" r:id="rId18"/>
    <p:sldId id="276" r:id="rId19"/>
    <p:sldId id="265" r:id="rId20"/>
    <p:sldId id="269" r:id="rId21"/>
    <p:sldId id="270" r:id="rId22"/>
    <p:sldId id="278" r:id="rId23"/>
    <p:sldId id="271"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7484" autoAdjust="0"/>
  </p:normalViewPr>
  <p:slideViewPr>
    <p:cSldViewPr>
      <p:cViewPr>
        <p:scale>
          <a:sx n="96" d="100"/>
          <a:sy n="96" d="100"/>
        </p:scale>
        <p:origin x="-114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99" d="100"/>
          <a:sy n="99" d="100"/>
        </p:scale>
        <p:origin x="-349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09EB65-97B9-4A1A-9495-33A6A2785251}" type="datetimeFigureOut">
              <a:rPr lang="en-GB" smtClean="0"/>
              <a:t>17/05/2017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091F4C-B14A-43BD-8C74-C1FA7A150200}" type="slidenum">
              <a:rPr lang="en-GB" smtClean="0"/>
              <a:t>‹#›</a:t>
            </a:fld>
            <a:endParaRPr lang="en-GB"/>
          </a:p>
        </p:txBody>
      </p:sp>
    </p:spTree>
    <p:extLst>
      <p:ext uri="{BB962C8B-B14F-4D97-AF65-F5344CB8AC3E}">
        <p14:creationId xmlns:p14="http://schemas.microsoft.com/office/powerpoint/2010/main" val="2157655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97799D-B994-41A8-9BF8-00F546F0FFC0}" type="datetimeFigureOut">
              <a:rPr lang="en-GB" smtClean="0"/>
              <a:t>17/05/2017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ADCBA8-A4B4-4057-8566-881EB1C7380E}" type="slidenum">
              <a:rPr lang="en-GB" smtClean="0"/>
              <a:t>‹#›</a:t>
            </a:fld>
            <a:endParaRPr lang="en-GB"/>
          </a:p>
        </p:txBody>
      </p:sp>
    </p:spTree>
    <p:extLst>
      <p:ext uri="{BB962C8B-B14F-4D97-AF65-F5344CB8AC3E}">
        <p14:creationId xmlns:p14="http://schemas.microsoft.com/office/powerpoint/2010/main" val="1735569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mukhad.rian.kharkov.ua/vlsr_w75n_rt70.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jupiterspacestation.org/software/Vlsr.htm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jupiterspacestation.org/software/Galactic.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lambda.gsfc.nasa.gov/toolbox/tb_coordconv.cf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stro.uni-bonn.de/hisurvey/profile/index.ph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stro.uni-bonn.de/hisurvey/profile/index.ph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dirty="0" smtClean="0">
                <a:solidFill>
                  <a:schemeClr val="tx1"/>
                </a:solidFill>
                <a:latin typeface="+mn-lt"/>
                <a:ea typeface="+mn-ea"/>
                <a:cs typeface="+mn-cs"/>
              </a:rPr>
              <a:t>It is often easier to capture the imagination of the public and particularly of the young people we would like to attract to our interest in radio, through Radio Astronomy than Earth-Moon-Earth</a:t>
            </a:r>
            <a:endParaRPr lang="en-GB" sz="1200" b="0" i="0" u="none" strike="noStrike" kern="120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1" u="none" strike="noStrike" kern="1200" baseline="0" dirty="0" smtClean="0">
                <a:solidFill>
                  <a:schemeClr val="tx1"/>
                </a:solidFill>
                <a:latin typeface="+mn-lt"/>
                <a:ea typeface="+mn-ea"/>
                <a:cs typeface="+mn-cs"/>
              </a:rPr>
              <a:t>Those of us with dish antennas have effective radio telescopes with which it is possible to do some simple Radio Astronomy to show the shape and motion of our Galaxy and demonstrate the need for explanations of our observations  including the need for “Dark matter” and “Dark Energy”.</a:t>
            </a:r>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3ADCBA8-A4B4-4057-8566-881EB1C7380E}" type="slidenum">
              <a:rPr lang="en-GB" smtClean="0"/>
              <a:t>1</a:t>
            </a:fld>
            <a:endParaRPr lang="en-GB"/>
          </a:p>
        </p:txBody>
      </p:sp>
    </p:spTree>
    <p:extLst>
      <p:ext uri="{BB962C8B-B14F-4D97-AF65-F5344CB8AC3E}">
        <p14:creationId xmlns:p14="http://schemas.microsoft.com/office/powerpoint/2010/main" val="908721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i="1" dirty="0">
                <a:latin typeface="Arial" panose="020B0604020202020204" pitchFamily="34" charset="0"/>
                <a:cs typeface="Arial" panose="020B0604020202020204" pitchFamily="34" charset="0"/>
              </a:rPr>
              <a:t>To calculate the local standard of rest we need to know the date and time of the observation, the location of the observatory on planet earth and the direction of the observation. </a:t>
            </a:r>
            <a:r>
              <a:rPr lang="en-GB" sz="1800" i="1" dirty="0" smtClean="0">
                <a:latin typeface="Arial" panose="020B0604020202020204" pitchFamily="34" charset="0"/>
                <a:cs typeface="Arial" panose="020B0604020202020204" pitchFamily="34" charset="0"/>
              </a:rPr>
              <a:t>As each observation only takes a few minutes this </a:t>
            </a:r>
            <a:r>
              <a:rPr lang="en-GB" sz="1800" i="1" dirty="0">
                <a:latin typeface="Arial" panose="020B0604020202020204" pitchFamily="34" charset="0"/>
                <a:cs typeface="Arial" panose="020B0604020202020204" pitchFamily="34" charset="0"/>
              </a:rPr>
              <a:t>complex calculation can be done once for each </a:t>
            </a:r>
            <a:r>
              <a:rPr lang="en-GB" sz="1800" i="1" dirty="0" smtClean="0">
                <a:latin typeface="Arial" panose="020B0604020202020204" pitchFamily="34" charset="0"/>
                <a:cs typeface="Arial" panose="020B0604020202020204" pitchFamily="34" charset="0"/>
              </a:rPr>
              <a:t>pixel. I have used</a:t>
            </a:r>
            <a:r>
              <a:rPr lang="en-GB" sz="1800" i="1" dirty="0">
                <a:latin typeface="Arial" panose="020B0604020202020204" pitchFamily="34" charset="0"/>
                <a:cs typeface="Arial" panose="020B0604020202020204" pitchFamily="34" charset="0"/>
              </a:rPr>
              <a:t> Ed Murphy's </a:t>
            </a:r>
            <a:r>
              <a:rPr lang="en-GB" sz="1800" i="1" dirty="0" smtClean="0">
                <a:latin typeface="Arial" panose="020B0604020202020204" pitchFamily="34" charset="0"/>
                <a:cs typeface="Arial" panose="020B0604020202020204" pitchFamily="34" charset="0"/>
              </a:rPr>
              <a:t> VLSR </a:t>
            </a:r>
            <a:r>
              <a:rPr lang="en-GB" sz="1800" i="1" dirty="0">
                <a:latin typeface="Arial" panose="020B0604020202020204" pitchFamily="34" charset="0"/>
                <a:cs typeface="Arial" panose="020B0604020202020204" pitchFamily="34" charset="0"/>
              </a:rPr>
              <a:t>online </a:t>
            </a:r>
            <a:r>
              <a:rPr lang="en-GB" sz="1800" i="1" dirty="0" smtClean="0">
                <a:latin typeface="Arial" panose="020B0604020202020204" pitchFamily="34" charset="0"/>
                <a:cs typeface="Arial" panose="020B0604020202020204" pitchFamily="34" charset="0"/>
              </a:rPr>
              <a:t>calculator at :- </a:t>
            </a:r>
            <a:r>
              <a:rPr lang="en-GB" sz="1800" i="1" dirty="0" smtClean="0">
                <a:latin typeface="Arial" panose="020B0604020202020204" pitchFamily="34" charset="0"/>
                <a:cs typeface="Arial" panose="020B0604020202020204" pitchFamily="34" charset="0"/>
                <a:hlinkClick r:id="rId3"/>
              </a:rPr>
              <a:t>http</a:t>
            </a:r>
            <a:r>
              <a:rPr lang="en-GB" sz="1800" i="1" dirty="0">
                <a:latin typeface="Arial" panose="020B0604020202020204" pitchFamily="34" charset="0"/>
                <a:cs typeface="Arial" panose="020B0604020202020204" pitchFamily="34" charset="0"/>
                <a:hlinkClick r:id="rId3"/>
              </a:rPr>
              <a:t>://mukhad.rian.kharkov.ua/vlsr_w75n_rt70.html</a:t>
            </a:r>
            <a:r>
              <a:rPr lang="en-GB" sz="1800" i="1" dirty="0">
                <a:latin typeface="Arial" panose="020B0604020202020204" pitchFamily="34" charset="0"/>
                <a:cs typeface="Arial" panose="020B0604020202020204" pitchFamily="34" charset="0"/>
              </a:rPr>
              <a:t> </a:t>
            </a:r>
            <a:r>
              <a:rPr lang="en-GB" sz="1800" i="1" dirty="0" smtClean="0">
                <a:latin typeface="Arial" panose="020B0604020202020204" pitchFamily="34" charset="0"/>
                <a:cs typeface="Arial" panose="020B0604020202020204" pitchFamily="34" charset="0"/>
              </a:rPr>
              <a:t>Another calculator can be found at:-</a:t>
            </a:r>
            <a:endParaRPr lang="en-GB" sz="1800" dirty="0" smtClean="0">
              <a:effectLst/>
              <a:latin typeface="Arial" panose="020B0604020202020204" pitchFamily="34" charset="0"/>
              <a:cs typeface="Arial" panose="020B0604020202020204" pitchFamily="34" charset="0"/>
            </a:endParaRPr>
          </a:p>
          <a:p>
            <a:r>
              <a:rPr lang="en-GB" sz="1800" i="1" dirty="0">
                <a:latin typeface="Arial" panose="020B0604020202020204" pitchFamily="34" charset="0"/>
                <a:cs typeface="Arial" panose="020B0604020202020204" pitchFamily="34" charset="0"/>
                <a:hlinkClick r:id="rId4"/>
              </a:rPr>
              <a:t>http://www.jupiterspacestation.org/software/Vlsr.html</a:t>
            </a:r>
            <a:r>
              <a:rPr lang="en-GB" sz="1800" i="1" dirty="0">
                <a:latin typeface="Arial" panose="020B0604020202020204" pitchFamily="34" charset="0"/>
                <a:cs typeface="Arial" panose="020B0604020202020204" pitchFamily="34" charset="0"/>
              </a:rPr>
              <a:t> </a:t>
            </a:r>
            <a:endParaRPr lang="en-GB" sz="1800" dirty="0" smtClean="0">
              <a:effectLst/>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3ADCBA8-A4B4-4057-8566-881EB1C7380E}" type="slidenum">
              <a:rPr lang="en-GB" smtClean="0"/>
              <a:t>12</a:t>
            </a:fld>
            <a:endParaRPr lang="en-GB"/>
          </a:p>
        </p:txBody>
      </p:sp>
    </p:spTree>
    <p:extLst>
      <p:ext uri="{BB962C8B-B14F-4D97-AF65-F5344CB8AC3E}">
        <p14:creationId xmlns:p14="http://schemas.microsoft.com/office/powerpoint/2010/main" val="3750024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i="1" u="none" strike="noStrike" kern="1200" dirty="0" smtClean="0">
                <a:solidFill>
                  <a:schemeClr val="tx1"/>
                </a:solidFill>
                <a:latin typeface="Arial" panose="020B0604020202020204" pitchFamily="34" charset="0"/>
                <a:ea typeface="+mn-ea"/>
                <a:cs typeface="Arial" panose="020B0604020202020204" pitchFamily="34" charset="0"/>
              </a:rPr>
              <a:t>To get an understanding of the shape and motion of the galaxy we need to observe many individual pixels along the galactic plane ( Galactic Longitude  ( l )) and at different Galactic Latitudes ( b ).</a:t>
            </a:r>
            <a:endParaRPr lang="en-GB" sz="1600" b="0" i="0" u="none" strike="noStrike" kern="1200" dirty="0" smtClean="0">
              <a:solidFill>
                <a:schemeClr val="tx1"/>
              </a:solidFill>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3ADCBA8-A4B4-4057-8566-881EB1C7380E}" type="slidenum">
              <a:rPr lang="en-GB" smtClean="0"/>
              <a:t>13</a:t>
            </a:fld>
            <a:endParaRPr lang="en-GB"/>
          </a:p>
        </p:txBody>
      </p:sp>
    </p:spTree>
    <p:extLst>
      <p:ext uri="{BB962C8B-B14F-4D97-AF65-F5344CB8AC3E}">
        <p14:creationId xmlns:p14="http://schemas.microsoft.com/office/powerpoint/2010/main" val="2395216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i="1" dirty="0">
                <a:latin typeface="Arial" panose="020B0604020202020204" pitchFamily="34" charset="0"/>
                <a:cs typeface="Arial" panose="020B0604020202020204" pitchFamily="34" charset="0"/>
              </a:rPr>
              <a:t>To get an understanding of the shape and motion of the galaxy we need to observe many individual pixels along the galactic plane ( Galactic Longitude  ( l )) and at different Galactic Latitudes ( b ).</a:t>
            </a:r>
            <a:endParaRPr lang="en-GB" sz="1600" dirty="0" smtClean="0">
              <a:effectLst/>
              <a:latin typeface="Arial" panose="020B0604020202020204" pitchFamily="34" charset="0"/>
              <a:cs typeface="Arial" panose="020B0604020202020204" pitchFamily="34" charset="0"/>
            </a:endParaRPr>
          </a:p>
          <a:p>
            <a:r>
              <a:rPr lang="en-GB" sz="1600" i="1" dirty="0">
                <a:latin typeface="Arial" panose="020B0604020202020204" pitchFamily="34" charset="0"/>
                <a:cs typeface="Arial" panose="020B0604020202020204" pitchFamily="34" charset="0"/>
              </a:rPr>
              <a:t>We need to decide on the Galactic coordinates of </a:t>
            </a:r>
            <a:r>
              <a:rPr lang="en-GB" sz="1600" i="1" dirty="0" smtClean="0">
                <a:latin typeface="Arial" panose="020B0604020202020204" pitchFamily="34" charset="0"/>
                <a:cs typeface="Arial" panose="020B0604020202020204" pitchFamily="34" charset="0"/>
              </a:rPr>
              <a:t>every pixel </a:t>
            </a:r>
            <a:r>
              <a:rPr lang="en-GB" sz="1600" i="1" dirty="0">
                <a:latin typeface="Arial" panose="020B0604020202020204" pitchFamily="34" charset="0"/>
                <a:cs typeface="Arial" panose="020B0604020202020204" pitchFamily="34" charset="0"/>
              </a:rPr>
              <a:t>we wish to observe then convert these into Celestial coordinates that can be recognised by our tracking software. A number of on-line co-ordinate converters are available including:-</a:t>
            </a:r>
            <a:endParaRPr lang="en-GB" sz="1600" dirty="0" smtClean="0">
              <a:effectLst/>
              <a:latin typeface="Arial" panose="020B0604020202020204" pitchFamily="34" charset="0"/>
              <a:cs typeface="Arial" panose="020B0604020202020204" pitchFamily="34" charset="0"/>
            </a:endParaRPr>
          </a:p>
          <a:p>
            <a:r>
              <a:rPr lang="en-GB" sz="1600" dirty="0" smtClean="0">
                <a:effectLst/>
                <a:latin typeface="Arial" panose="020B0604020202020204" pitchFamily="34" charset="0"/>
                <a:cs typeface="Arial" panose="020B0604020202020204" pitchFamily="34" charset="0"/>
                <a:hlinkClick r:id="rId3"/>
              </a:rPr>
              <a:t>http://www.jupiterspacestation.org/software/Galactic.html</a:t>
            </a:r>
            <a:endParaRPr lang="en-GB" sz="1600" dirty="0" smtClean="0">
              <a:effectLst/>
              <a:latin typeface="Arial" panose="020B0604020202020204" pitchFamily="34" charset="0"/>
              <a:cs typeface="Arial" panose="020B0604020202020204" pitchFamily="34" charset="0"/>
            </a:endParaRPr>
          </a:p>
          <a:p>
            <a:r>
              <a:rPr lang="en-GB" sz="1600" i="1" dirty="0">
                <a:latin typeface="Arial" panose="020B0604020202020204" pitchFamily="34" charset="0"/>
                <a:cs typeface="Arial" panose="020B0604020202020204" pitchFamily="34" charset="0"/>
              </a:rPr>
              <a:t>or </a:t>
            </a:r>
            <a:endParaRPr lang="en-GB" sz="1600" dirty="0" smtClean="0">
              <a:effectLst/>
              <a:latin typeface="Arial" panose="020B0604020202020204" pitchFamily="34" charset="0"/>
              <a:cs typeface="Arial" panose="020B0604020202020204" pitchFamily="34" charset="0"/>
            </a:endParaRPr>
          </a:p>
          <a:p>
            <a:r>
              <a:rPr lang="en-GB" sz="1600" i="1" dirty="0">
                <a:latin typeface="Arial" panose="020B0604020202020204" pitchFamily="34" charset="0"/>
                <a:cs typeface="Arial" panose="020B0604020202020204" pitchFamily="34" charset="0"/>
                <a:hlinkClick r:id="rId4"/>
              </a:rPr>
              <a:t>https://lambda.gsfc.nasa.gov/toolbox/tb_coordconv.cfm</a:t>
            </a:r>
            <a:endParaRPr lang="en-GB" sz="1600" dirty="0" smtClean="0">
              <a:effectLst/>
              <a:latin typeface="Arial" panose="020B0604020202020204" pitchFamily="34" charset="0"/>
              <a:cs typeface="Arial" panose="020B0604020202020204" pitchFamily="34" charset="0"/>
            </a:endParaRPr>
          </a:p>
          <a:p>
            <a:r>
              <a:rPr lang="en-GB" sz="1600" i="1" dirty="0">
                <a:latin typeface="Arial" panose="020B0604020202020204" pitchFamily="34" charset="0"/>
                <a:cs typeface="Arial" panose="020B0604020202020204" pitchFamily="34" charset="0"/>
              </a:rPr>
              <a:t>This is an extract from the coordinate </a:t>
            </a:r>
            <a:r>
              <a:rPr lang="en-GB" sz="1600" i="1" dirty="0" smtClean="0">
                <a:latin typeface="Arial" panose="020B0604020202020204" pitchFamily="34" charset="0"/>
                <a:cs typeface="Arial" panose="020B0604020202020204" pitchFamily="34" charset="0"/>
              </a:rPr>
              <a:t>log showing some of the many observations made. </a:t>
            </a:r>
            <a:endParaRPr lang="en-GB" sz="1600" dirty="0" smtClean="0">
              <a:effectLst/>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3ADCBA8-A4B4-4057-8566-881EB1C7380E}" type="slidenum">
              <a:rPr lang="en-GB" smtClean="0"/>
              <a:t>14</a:t>
            </a:fld>
            <a:endParaRPr lang="en-GB"/>
          </a:p>
        </p:txBody>
      </p:sp>
    </p:spTree>
    <p:extLst>
      <p:ext uri="{BB962C8B-B14F-4D97-AF65-F5344CB8AC3E}">
        <p14:creationId xmlns:p14="http://schemas.microsoft.com/office/powerpoint/2010/main" val="1027748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smtClean="0"/>
              <a:t>By making observations of the spectra for many pixels along the galactic plane and a few degrees above and below it we start to see how the hydrogen is distributed in the galaxy. Here are the spectra of three pixels at Galactic longitude  90 at latitudes of +4, 0 and -4 degrees. See how, even at this small separation  they are quite different.</a:t>
            </a:r>
          </a:p>
          <a:p>
            <a:r>
              <a:rPr lang="en-GB" sz="1800" dirty="0" smtClean="0"/>
              <a:t>Note that the peak at or close to zero VLSR is the local hydrogen in our arm of the galaxy out to about 5,000 light years.</a:t>
            </a:r>
          </a:p>
        </p:txBody>
      </p:sp>
      <p:sp>
        <p:nvSpPr>
          <p:cNvPr id="4" name="Slide Number Placeholder 3"/>
          <p:cNvSpPr>
            <a:spLocks noGrp="1"/>
          </p:cNvSpPr>
          <p:nvPr>
            <p:ph type="sldNum" sz="quarter" idx="10"/>
          </p:nvPr>
        </p:nvSpPr>
        <p:spPr/>
        <p:txBody>
          <a:bodyPr/>
          <a:lstStyle/>
          <a:p>
            <a:fld id="{23ADCBA8-A4B4-4057-8566-881EB1C7380E}" type="slidenum">
              <a:rPr lang="en-GB" smtClean="0"/>
              <a:t>15</a:t>
            </a:fld>
            <a:endParaRPr lang="en-GB"/>
          </a:p>
        </p:txBody>
      </p:sp>
    </p:spTree>
    <p:extLst>
      <p:ext uri="{BB962C8B-B14F-4D97-AF65-F5344CB8AC3E}">
        <p14:creationId xmlns:p14="http://schemas.microsoft.com/office/powerpoint/2010/main" val="874798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smtClean="0"/>
              <a:t>The observed data can be presented in a variety of ways to help us understand how the hydrogen is distributed.</a:t>
            </a:r>
            <a:endParaRPr lang="en-GB" sz="1800" dirty="0"/>
          </a:p>
        </p:txBody>
      </p:sp>
      <p:sp>
        <p:nvSpPr>
          <p:cNvPr id="4" name="Slide Number Placeholder 3"/>
          <p:cNvSpPr>
            <a:spLocks noGrp="1"/>
          </p:cNvSpPr>
          <p:nvPr>
            <p:ph type="sldNum" sz="quarter" idx="10"/>
          </p:nvPr>
        </p:nvSpPr>
        <p:spPr/>
        <p:txBody>
          <a:bodyPr/>
          <a:lstStyle/>
          <a:p>
            <a:fld id="{23ADCBA8-A4B4-4057-8566-881EB1C7380E}" type="slidenum">
              <a:rPr lang="en-GB" smtClean="0"/>
              <a:t>16</a:t>
            </a:fld>
            <a:endParaRPr lang="en-GB"/>
          </a:p>
        </p:txBody>
      </p:sp>
    </p:spTree>
    <p:extLst>
      <p:ext uri="{BB962C8B-B14F-4D97-AF65-F5344CB8AC3E}">
        <p14:creationId xmlns:p14="http://schemas.microsoft.com/office/powerpoint/2010/main" val="3742393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smtClean="0"/>
              <a:t>This chart shows how the radiation varies along 10 degrees of the Galaxy longitude at zero latitude i.e. along the Galactic Equator. </a:t>
            </a:r>
            <a:endParaRPr lang="en-GB" sz="1800" dirty="0"/>
          </a:p>
        </p:txBody>
      </p:sp>
      <p:sp>
        <p:nvSpPr>
          <p:cNvPr id="4" name="Slide Number Placeholder 3"/>
          <p:cNvSpPr>
            <a:spLocks noGrp="1"/>
          </p:cNvSpPr>
          <p:nvPr>
            <p:ph type="sldNum" sz="quarter" idx="10"/>
          </p:nvPr>
        </p:nvSpPr>
        <p:spPr/>
        <p:txBody>
          <a:bodyPr/>
          <a:lstStyle/>
          <a:p>
            <a:fld id="{23ADCBA8-A4B4-4057-8566-881EB1C7380E}" type="slidenum">
              <a:rPr lang="en-GB" smtClean="0"/>
              <a:t>17</a:t>
            </a:fld>
            <a:endParaRPr lang="en-GB"/>
          </a:p>
        </p:txBody>
      </p:sp>
    </p:spTree>
    <p:extLst>
      <p:ext uri="{BB962C8B-B14F-4D97-AF65-F5344CB8AC3E}">
        <p14:creationId xmlns:p14="http://schemas.microsoft.com/office/powerpoint/2010/main" val="4256724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smtClean="0"/>
              <a:t>Observing different latitudes at a single longitude helps identify the different sources of radiation i.e. different arms of the galaxy. Note how the local Hydrogen ( at zero VLSR ) surrounds us but quickly fades as we look out of the plane of the Galaxy showing how thin our galaxy is. The more distant parts of the galaxy, in addition to having different VLSR, subtend a smaller angle from the observer showing clearly how thin our Galaxy is.</a:t>
            </a:r>
            <a:endParaRPr lang="en-GB" sz="1800" dirty="0"/>
          </a:p>
        </p:txBody>
      </p:sp>
      <p:sp>
        <p:nvSpPr>
          <p:cNvPr id="4" name="Slide Number Placeholder 3"/>
          <p:cNvSpPr>
            <a:spLocks noGrp="1"/>
          </p:cNvSpPr>
          <p:nvPr>
            <p:ph type="sldNum" sz="quarter" idx="10"/>
          </p:nvPr>
        </p:nvSpPr>
        <p:spPr/>
        <p:txBody>
          <a:bodyPr/>
          <a:lstStyle/>
          <a:p>
            <a:fld id="{23ADCBA8-A4B4-4057-8566-881EB1C7380E}" type="slidenum">
              <a:rPr lang="en-GB" smtClean="0"/>
              <a:t>18</a:t>
            </a:fld>
            <a:endParaRPr lang="en-GB"/>
          </a:p>
        </p:txBody>
      </p:sp>
    </p:spTree>
    <p:extLst>
      <p:ext uri="{BB962C8B-B14F-4D97-AF65-F5344CB8AC3E}">
        <p14:creationId xmlns:p14="http://schemas.microsoft.com/office/powerpoint/2010/main" val="3017958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smtClean="0"/>
              <a:t>By examining the spectra of many pixels around the galaxy at different Longitudes and Latitudes different Graphical presentation of the data allow us to begin to produce a 3 dimensional representation of the Galaxy. </a:t>
            </a:r>
          </a:p>
          <a:p>
            <a:r>
              <a:rPr lang="en-GB" sz="1800" dirty="0" smtClean="0"/>
              <a:t>The green plot is “looking” at the hydrogen in our local arm of the galaxy again showing how flat it is. Data was taken from the Bonn survey to complete this 360 degree view as observations from the Southern Hemisphere were needed. By correlating the peaks with the known structure of the galaxy it should be possible to build, “slice by slice” a three dimensional model of the hydrogen in our galaxy giving us some additional</a:t>
            </a:r>
            <a:r>
              <a:rPr lang="en-GB" sz="1800" baseline="0" dirty="0" smtClean="0"/>
              <a:t> insight into its shape.</a:t>
            </a:r>
            <a:endParaRPr lang="en-GB" sz="1800" dirty="0"/>
          </a:p>
        </p:txBody>
      </p:sp>
      <p:sp>
        <p:nvSpPr>
          <p:cNvPr id="4" name="Slide Number Placeholder 3"/>
          <p:cNvSpPr>
            <a:spLocks noGrp="1"/>
          </p:cNvSpPr>
          <p:nvPr>
            <p:ph type="sldNum" sz="quarter" idx="10"/>
          </p:nvPr>
        </p:nvSpPr>
        <p:spPr/>
        <p:txBody>
          <a:bodyPr/>
          <a:lstStyle/>
          <a:p>
            <a:fld id="{23ADCBA8-A4B4-4057-8566-881EB1C7380E}" type="slidenum">
              <a:rPr lang="en-GB" smtClean="0"/>
              <a:t>19</a:t>
            </a:fld>
            <a:endParaRPr lang="en-GB"/>
          </a:p>
        </p:txBody>
      </p:sp>
    </p:spTree>
    <p:extLst>
      <p:ext uri="{BB962C8B-B14F-4D97-AF65-F5344CB8AC3E}">
        <p14:creationId xmlns:p14="http://schemas.microsoft.com/office/powerpoint/2010/main" val="2824689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i="1" dirty="0">
                <a:latin typeface="Arial" panose="020B0604020202020204" pitchFamily="34" charset="0"/>
                <a:cs typeface="Arial" panose="020B0604020202020204" pitchFamily="34" charset="0"/>
              </a:rPr>
              <a:t>A member of the Group has been presenting our observation data in various ways including this one which resolves the </a:t>
            </a:r>
            <a:r>
              <a:rPr lang="en-GB" sz="1800" i="1" dirty="0" smtClean="0">
                <a:latin typeface="Arial" panose="020B0604020202020204" pitchFamily="34" charset="0"/>
                <a:cs typeface="Arial" panose="020B0604020202020204" pitchFamily="34" charset="0"/>
              </a:rPr>
              <a:t> rotational velocity </a:t>
            </a:r>
            <a:r>
              <a:rPr lang="en-GB" sz="1800" i="1" dirty="0">
                <a:latin typeface="Arial" panose="020B0604020202020204" pitchFamily="34" charset="0"/>
                <a:cs typeface="Arial" panose="020B0604020202020204" pitchFamily="34" charset="0"/>
              </a:rPr>
              <a:t>of different parts of the </a:t>
            </a:r>
            <a:r>
              <a:rPr lang="en-GB" sz="1800" i="1" dirty="0" smtClean="0">
                <a:latin typeface="Arial" panose="020B0604020202020204" pitchFamily="34" charset="0"/>
                <a:cs typeface="Arial" panose="020B0604020202020204" pitchFamily="34" charset="0"/>
              </a:rPr>
              <a:t>Galaxy. This helps us </a:t>
            </a:r>
            <a:r>
              <a:rPr lang="en-GB" sz="1800" i="1" dirty="0">
                <a:latin typeface="Arial" panose="020B0604020202020204" pitchFamily="34" charset="0"/>
                <a:cs typeface="Arial" panose="020B0604020202020204" pitchFamily="34" charset="0"/>
              </a:rPr>
              <a:t>to identify the location of the source of radiation peaks </a:t>
            </a:r>
            <a:r>
              <a:rPr lang="en-GB" sz="1800" i="1" baseline="0" dirty="0" smtClean="0">
                <a:latin typeface="Arial" panose="020B0604020202020204" pitchFamily="34" charset="0"/>
                <a:cs typeface="Arial" panose="020B0604020202020204" pitchFamily="34" charset="0"/>
              </a:rPr>
              <a:t> but gives rise to a problem as we find that the observed velocities do not  correspond to the known laws of gravity</a:t>
            </a:r>
            <a:endParaRPr lang="en-GB" sz="18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3ADCBA8-A4B4-4057-8566-881EB1C7380E}" type="slidenum">
              <a:rPr lang="en-GB" smtClean="0"/>
              <a:t>20</a:t>
            </a:fld>
            <a:endParaRPr lang="en-GB"/>
          </a:p>
        </p:txBody>
      </p:sp>
    </p:spTree>
    <p:extLst>
      <p:ext uri="{BB962C8B-B14F-4D97-AF65-F5344CB8AC3E}">
        <p14:creationId xmlns:p14="http://schemas.microsoft.com/office/powerpoint/2010/main" val="3468716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we plot our observed orbital velocities against</a:t>
            </a:r>
            <a:r>
              <a:rPr lang="en-GB" baseline="0" dirty="0" smtClean="0"/>
              <a:t> distance from the centre of the galaxy we do not see the </a:t>
            </a:r>
            <a:r>
              <a:rPr lang="en-GB" baseline="0" dirty="0" err="1" smtClean="0"/>
              <a:t>Keplarian</a:t>
            </a:r>
            <a:r>
              <a:rPr lang="en-GB" baseline="0" dirty="0" smtClean="0"/>
              <a:t> decline. This graph shows observed velocities for regions from 10,000 </a:t>
            </a:r>
            <a:r>
              <a:rPr lang="en-GB" baseline="0" dirty="0" err="1" smtClean="0"/>
              <a:t>ly</a:t>
            </a:r>
            <a:r>
              <a:rPr lang="en-GB" baseline="0" dirty="0" smtClean="0"/>
              <a:t> to 30,000 </a:t>
            </a:r>
            <a:r>
              <a:rPr lang="en-GB" baseline="0" dirty="0" err="1" smtClean="0"/>
              <a:t>ly</a:t>
            </a:r>
            <a:r>
              <a:rPr lang="en-GB" baseline="0" dirty="0" smtClean="0"/>
              <a:t> from the galactic centre.</a:t>
            </a:r>
            <a:endParaRPr lang="en-GB" dirty="0"/>
          </a:p>
        </p:txBody>
      </p:sp>
      <p:sp>
        <p:nvSpPr>
          <p:cNvPr id="4" name="Slide Number Placeholder 3"/>
          <p:cNvSpPr>
            <a:spLocks noGrp="1"/>
          </p:cNvSpPr>
          <p:nvPr>
            <p:ph type="sldNum" sz="quarter" idx="10"/>
          </p:nvPr>
        </p:nvSpPr>
        <p:spPr/>
        <p:txBody>
          <a:bodyPr/>
          <a:lstStyle/>
          <a:p>
            <a:fld id="{23ADCBA8-A4B4-4057-8566-881EB1C7380E}" type="slidenum">
              <a:rPr lang="en-GB" smtClean="0"/>
              <a:t>21</a:t>
            </a:fld>
            <a:endParaRPr lang="en-GB"/>
          </a:p>
        </p:txBody>
      </p:sp>
    </p:spTree>
    <p:extLst>
      <p:ext uri="{BB962C8B-B14F-4D97-AF65-F5344CB8AC3E}">
        <p14:creationId xmlns:p14="http://schemas.microsoft.com/office/powerpoint/2010/main" val="3583033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dirty="0" smtClean="0">
                <a:solidFill>
                  <a:schemeClr val="tx1"/>
                </a:solidFill>
                <a:latin typeface="+mn-lt"/>
                <a:ea typeface="+mn-ea"/>
                <a:cs typeface="+mn-cs"/>
              </a:rPr>
              <a:t>Making observations of radiation from Hydrogen is an obvious choice as it is quite easy to make good receiving equipment for  frequency of 1420.405752MHz and the abundance of Hydrogen in the universe means that even with relatively simple equipment we can make useful observations. </a:t>
            </a:r>
            <a:endParaRPr lang="en-GB" sz="1200" b="0" i="0" u="none" strike="noStrike"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3ADCBA8-A4B4-4057-8566-881EB1C7380E}" type="slidenum">
              <a:rPr lang="en-GB" smtClean="0"/>
              <a:t>2</a:t>
            </a:fld>
            <a:endParaRPr lang="en-GB"/>
          </a:p>
        </p:txBody>
      </p:sp>
    </p:spTree>
    <p:extLst>
      <p:ext uri="{BB962C8B-B14F-4D97-AF65-F5344CB8AC3E}">
        <p14:creationId xmlns:p14="http://schemas.microsoft.com/office/powerpoint/2010/main" val="3089720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Observations of the solar system where the distribution of mass is quite well</a:t>
            </a:r>
            <a:r>
              <a:rPr lang="en-GB" baseline="0" dirty="0" smtClean="0"/>
              <a:t> known, with most of it at the centre, </a:t>
            </a:r>
            <a:r>
              <a:rPr lang="en-GB" baseline="0" dirty="0" err="1" smtClean="0"/>
              <a:t>Kepplers</a:t>
            </a:r>
            <a:r>
              <a:rPr lang="en-GB" baseline="0" dirty="0" smtClean="0"/>
              <a:t> laws apply and planets closest to the centre of mass, the Sun, have much higher orbital velocity than those more distant planets.</a:t>
            </a:r>
            <a:endParaRPr lang="en-GB" dirty="0"/>
          </a:p>
        </p:txBody>
      </p:sp>
      <p:sp>
        <p:nvSpPr>
          <p:cNvPr id="4" name="Slide Number Placeholder 3"/>
          <p:cNvSpPr>
            <a:spLocks noGrp="1"/>
          </p:cNvSpPr>
          <p:nvPr>
            <p:ph type="sldNum" sz="quarter" idx="10"/>
          </p:nvPr>
        </p:nvSpPr>
        <p:spPr/>
        <p:txBody>
          <a:bodyPr/>
          <a:lstStyle/>
          <a:p>
            <a:fld id="{23ADCBA8-A4B4-4057-8566-881EB1C7380E}" type="slidenum">
              <a:rPr lang="en-GB" smtClean="0"/>
              <a:t>22</a:t>
            </a:fld>
            <a:endParaRPr lang="en-GB"/>
          </a:p>
        </p:txBody>
      </p:sp>
    </p:spTree>
    <p:extLst>
      <p:ext uri="{BB962C8B-B14F-4D97-AF65-F5344CB8AC3E}">
        <p14:creationId xmlns:p14="http://schemas.microsoft.com/office/powerpoint/2010/main" val="3443525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Currently we explain this deviation from the conventional laws of gravity by proposing the presence of Dark Matter and Dark Energy.</a:t>
            </a:r>
          </a:p>
          <a:p>
            <a:r>
              <a:rPr lang="en-GB" dirty="0" smtClean="0"/>
              <a:t>It’s rather neat to be able to demonstrate this from our</a:t>
            </a:r>
            <a:r>
              <a:rPr lang="en-GB" baseline="0" dirty="0" smtClean="0"/>
              <a:t> back yards !</a:t>
            </a:r>
            <a:endParaRPr lang="en-GB" dirty="0"/>
          </a:p>
        </p:txBody>
      </p:sp>
      <p:sp>
        <p:nvSpPr>
          <p:cNvPr id="4" name="Slide Number Placeholder 3"/>
          <p:cNvSpPr>
            <a:spLocks noGrp="1"/>
          </p:cNvSpPr>
          <p:nvPr>
            <p:ph type="sldNum" sz="quarter" idx="10"/>
          </p:nvPr>
        </p:nvSpPr>
        <p:spPr/>
        <p:txBody>
          <a:bodyPr/>
          <a:lstStyle/>
          <a:p>
            <a:fld id="{23ADCBA8-A4B4-4057-8566-881EB1C7380E}" type="slidenum">
              <a:rPr lang="en-GB" smtClean="0"/>
              <a:t>23</a:t>
            </a:fld>
            <a:endParaRPr lang="en-GB"/>
          </a:p>
        </p:txBody>
      </p:sp>
    </p:spTree>
    <p:extLst>
      <p:ext uri="{BB962C8B-B14F-4D97-AF65-F5344CB8AC3E}">
        <p14:creationId xmlns:p14="http://schemas.microsoft.com/office/powerpoint/2010/main" val="3729077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dirty="0" smtClean="0">
                <a:solidFill>
                  <a:schemeClr val="tx1"/>
                </a:solidFill>
                <a:latin typeface="+mn-lt"/>
                <a:ea typeface="+mn-ea"/>
                <a:cs typeface="+mn-cs"/>
              </a:rPr>
              <a:t>Many of you will be familiar with JJ's ( F1EHN ) excellent video on 21cm radio astronomy which can be found at </a:t>
            </a:r>
            <a:r>
              <a:rPr lang="en-GB" sz="1200" b="0" i="1" u="sng" strike="noStrike" kern="1200" dirty="0" smtClean="0">
                <a:solidFill>
                  <a:schemeClr val="tx1"/>
                </a:solidFill>
                <a:latin typeface="+mn-lt"/>
                <a:ea typeface="+mn-ea"/>
                <a:cs typeface="+mn-cs"/>
              </a:rPr>
              <a:t>https://www.youtube.com/watch?v=HGwkZY4E64k</a:t>
            </a:r>
            <a:r>
              <a:rPr lang="en-GB" sz="1200" b="0" i="1" u="none" strike="noStrike" kern="1200" dirty="0" smtClean="0">
                <a:solidFill>
                  <a:schemeClr val="tx1"/>
                </a:solidFill>
                <a:latin typeface="+mn-lt"/>
                <a:ea typeface="+mn-ea"/>
                <a:cs typeface="+mn-cs"/>
              </a:rPr>
              <a:t> .</a:t>
            </a:r>
            <a:endParaRPr lang="en-GB" sz="1200" b="0" i="0" u="none" strike="noStrike" kern="1200" dirty="0" smtClean="0">
              <a:solidFill>
                <a:schemeClr val="tx1"/>
              </a:solidFill>
              <a:latin typeface="+mn-lt"/>
              <a:ea typeface="+mn-ea"/>
              <a:cs typeface="+mn-cs"/>
            </a:endParaRPr>
          </a:p>
          <a:p>
            <a:r>
              <a:rPr lang="en-GB" sz="1200" b="0" i="1" u="none" strike="noStrike" kern="1200" baseline="0" dirty="0" smtClean="0">
                <a:solidFill>
                  <a:schemeClr val="tx1"/>
                </a:solidFill>
                <a:latin typeface="+mn-lt"/>
                <a:ea typeface="+mn-ea"/>
                <a:cs typeface="+mn-cs"/>
              </a:rPr>
              <a:t>This shows how the radiation from different parts of the galaxy can be separated by it's differing Doppler shifts due to the motion of the galaxy.</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1" u="none" strike="noStrike" kern="1200" baseline="0" dirty="0" smtClean="0">
                <a:solidFill>
                  <a:schemeClr val="tx1"/>
                </a:solidFill>
                <a:latin typeface="+mn-lt"/>
                <a:ea typeface="+mn-ea"/>
                <a:cs typeface="+mn-cs"/>
              </a:rPr>
              <a:t>The image on the right is an artists impression of our Galaxy from </a:t>
            </a:r>
            <a:r>
              <a:rPr lang="en-GB" sz="1200" b="0" i="1" u="none" strike="noStrike" kern="1200" baseline="0" dirty="0" err="1" smtClean="0">
                <a:solidFill>
                  <a:schemeClr val="tx1"/>
                </a:solidFill>
                <a:latin typeface="+mn-lt"/>
                <a:ea typeface="+mn-ea"/>
                <a:cs typeface="+mn-cs"/>
              </a:rPr>
              <a:t>NASA,as</a:t>
            </a:r>
            <a:r>
              <a:rPr lang="en-GB" sz="1200" b="0" i="1" u="none" strike="noStrike" kern="1200" baseline="0" dirty="0" smtClean="0">
                <a:solidFill>
                  <a:schemeClr val="tx1"/>
                </a:solidFill>
                <a:latin typeface="+mn-lt"/>
                <a:ea typeface="+mn-ea"/>
                <a:cs typeface="+mn-cs"/>
              </a:rPr>
              <a:t> viewed from a few hundred light years away from the plane of the galaxy and can be found at:-</a:t>
            </a:r>
            <a:endParaRPr lang="en-GB" sz="1200" b="0" i="0" u="none" strike="noStrike" kern="1200" baseline="0" dirty="0" smtClean="0">
              <a:solidFill>
                <a:schemeClr val="tx1"/>
              </a:solidFill>
              <a:latin typeface="+mn-lt"/>
              <a:ea typeface="+mn-ea"/>
              <a:cs typeface="+mn-cs"/>
            </a:endParaRPr>
          </a:p>
          <a:p>
            <a:r>
              <a:rPr lang="en-GB" sz="1200" b="0" i="1" u="none" strike="noStrike" kern="1200" baseline="0" dirty="0" smtClean="0">
                <a:solidFill>
                  <a:schemeClr val="tx1"/>
                </a:solidFill>
                <a:latin typeface="+mn-lt"/>
                <a:ea typeface="+mn-ea"/>
                <a:cs typeface="+mn-cs"/>
              </a:rPr>
              <a:t>https://apod.nasa.gov/apod/ap080606.html   .</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I'll be making a lot of use of this image.</a:t>
            </a:r>
          </a:p>
        </p:txBody>
      </p:sp>
      <p:sp>
        <p:nvSpPr>
          <p:cNvPr id="4" name="Slide Number Placeholder 3"/>
          <p:cNvSpPr>
            <a:spLocks noGrp="1"/>
          </p:cNvSpPr>
          <p:nvPr>
            <p:ph type="sldNum" sz="quarter" idx="10"/>
          </p:nvPr>
        </p:nvSpPr>
        <p:spPr/>
        <p:txBody>
          <a:bodyPr/>
          <a:lstStyle/>
          <a:p>
            <a:fld id="{23ADCBA8-A4B4-4057-8566-881EB1C7380E}" type="slidenum">
              <a:rPr lang="en-GB" smtClean="0"/>
              <a:t>3</a:t>
            </a:fld>
            <a:endParaRPr lang="en-GB"/>
          </a:p>
        </p:txBody>
      </p:sp>
    </p:spTree>
    <p:extLst>
      <p:ext uri="{BB962C8B-B14F-4D97-AF65-F5344CB8AC3E}">
        <p14:creationId xmlns:p14="http://schemas.microsoft.com/office/powerpoint/2010/main" val="408379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dirty="0" smtClean="0">
                <a:solidFill>
                  <a:schemeClr val="tx1"/>
                </a:solidFill>
                <a:latin typeface="+mn-lt"/>
                <a:ea typeface="+mn-ea"/>
                <a:cs typeface="+mn-cs"/>
              </a:rPr>
              <a:t>So what do we need to do to turn our antenna into a Radio Telescope for the Hydrogen line?</a:t>
            </a:r>
            <a:endParaRPr lang="en-GB" sz="1200" b="0" i="0" u="none" strike="noStrike" kern="120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1" u="none" strike="noStrike" kern="1200" baseline="0" dirty="0" smtClean="0">
                <a:solidFill>
                  <a:schemeClr val="tx1"/>
                </a:solidFill>
                <a:latin typeface="+mn-lt"/>
                <a:ea typeface="+mn-ea"/>
                <a:cs typeface="+mn-cs"/>
              </a:rPr>
              <a:t>A dish of about 2m or more.</a:t>
            </a:r>
            <a:endParaRPr lang="en-GB" sz="1200" b="0" i="0" u="none" strike="noStrike" kern="1200" baseline="0" dirty="0" smtClean="0">
              <a:solidFill>
                <a:schemeClr val="tx1"/>
              </a:solidFill>
              <a:latin typeface="+mn-lt"/>
              <a:ea typeface="+mn-ea"/>
              <a:cs typeface="+mn-cs"/>
            </a:endParaRPr>
          </a:p>
          <a:p>
            <a:r>
              <a:rPr lang="en-GB" sz="1200" b="0" i="1" u="none" strike="noStrike" kern="1200" baseline="0" dirty="0" smtClean="0">
                <a:solidFill>
                  <a:schemeClr val="tx1"/>
                </a:solidFill>
                <a:latin typeface="+mn-lt"/>
                <a:ea typeface="+mn-ea"/>
                <a:cs typeface="+mn-cs"/>
              </a:rPr>
              <a:t>A tracking system.</a:t>
            </a:r>
            <a:endParaRPr lang="en-GB" sz="1200" b="0" i="0" u="none" strike="noStrike" kern="1200" baseline="0" dirty="0" smtClean="0">
              <a:solidFill>
                <a:schemeClr val="tx1"/>
              </a:solidFill>
              <a:latin typeface="+mn-lt"/>
              <a:ea typeface="+mn-ea"/>
              <a:cs typeface="+mn-cs"/>
            </a:endParaRPr>
          </a:p>
          <a:p>
            <a:r>
              <a:rPr lang="en-GB" sz="1200" b="0" i="1" u="none" strike="noStrike" kern="1200" baseline="0" dirty="0" smtClean="0">
                <a:solidFill>
                  <a:schemeClr val="tx1"/>
                </a:solidFill>
                <a:latin typeface="+mn-lt"/>
                <a:ea typeface="+mn-ea"/>
                <a:cs typeface="+mn-cs"/>
              </a:rPr>
              <a:t>A receiver that can scan a few MHz around 1420MHz  </a:t>
            </a:r>
            <a:endParaRPr lang="en-GB" sz="1200" b="0" i="0" u="none" strike="noStrike" kern="1200" baseline="0" dirty="0" smtClean="0">
              <a:solidFill>
                <a:schemeClr val="tx1"/>
              </a:solidFill>
              <a:latin typeface="+mn-lt"/>
              <a:ea typeface="+mn-ea"/>
              <a:cs typeface="+mn-cs"/>
            </a:endParaRPr>
          </a:p>
          <a:p>
            <a:r>
              <a:rPr lang="en-GB" sz="1200" b="0" i="1" u="none" strike="noStrike" kern="1200" baseline="0" dirty="0" smtClean="0">
                <a:solidFill>
                  <a:schemeClr val="tx1"/>
                </a:solidFill>
                <a:latin typeface="+mn-lt"/>
                <a:ea typeface="+mn-ea"/>
                <a:cs typeface="+mn-cs"/>
              </a:rPr>
              <a:t>and </a:t>
            </a:r>
            <a:endParaRPr lang="en-GB" sz="1200" b="0" i="0" u="none" strike="noStrike" kern="1200" baseline="0" dirty="0" smtClean="0">
              <a:solidFill>
                <a:schemeClr val="tx1"/>
              </a:solidFill>
              <a:latin typeface="+mn-lt"/>
              <a:ea typeface="+mn-ea"/>
              <a:cs typeface="+mn-cs"/>
            </a:endParaRPr>
          </a:p>
          <a:p>
            <a:r>
              <a:rPr lang="en-GB" sz="1200" b="0" i="1" u="none" strike="noStrike" kern="1200" baseline="0" dirty="0" smtClean="0">
                <a:solidFill>
                  <a:schemeClr val="tx1"/>
                </a:solidFill>
                <a:latin typeface="+mn-lt"/>
                <a:ea typeface="+mn-ea"/>
                <a:cs typeface="+mn-cs"/>
              </a:rPr>
              <a:t>A data logging system</a:t>
            </a:r>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3ADCBA8-A4B4-4057-8566-881EB1C7380E}" type="slidenum">
              <a:rPr lang="en-GB" smtClean="0"/>
              <a:t>4</a:t>
            </a:fld>
            <a:endParaRPr lang="en-GB"/>
          </a:p>
        </p:txBody>
      </p:sp>
    </p:spTree>
    <p:extLst>
      <p:ext uri="{BB962C8B-B14F-4D97-AF65-F5344CB8AC3E}">
        <p14:creationId xmlns:p14="http://schemas.microsoft.com/office/powerpoint/2010/main" val="3561668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i="1" dirty="0">
                <a:latin typeface="Arial" panose="020B0604020202020204" pitchFamily="34" charset="0"/>
                <a:cs typeface="Arial" panose="020B0604020202020204" pitchFamily="34" charset="0"/>
              </a:rPr>
              <a:t>The feed I use is a W2IMU type scaled from 1296MHz. </a:t>
            </a:r>
            <a:r>
              <a:rPr lang="en-GB" sz="1800" i="1" dirty="0" smtClean="0">
                <a:latin typeface="Arial" panose="020B0604020202020204" pitchFamily="34" charset="0"/>
                <a:cs typeface="Arial" panose="020B0604020202020204" pitchFamily="34" charset="0"/>
              </a:rPr>
              <a:t>This </a:t>
            </a:r>
            <a:r>
              <a:rPr lang="en-GB" sz="1800" i="1" dirty="0">
                <a:latin typeface="Arial" panose="020B0604020202020204" pitchFamily="34" charset="0"/>
                <a:cs typeface="Arial" panose="020B0604020202020204" pitchFamily="34" charset="0"/>
              </a:rPr>
              <a:t>under illuminates my 3.7m 0.43 f/D dish to achieve a low antenna temperature. The front end is one of the G4DDK VLNAs tuned to 1420MHz and I use a DB6NT Down Converter to a fixed IF in the 144MHz band. The IF is a converted Commercial FM receiver strip with it's FM detector removed and replaced with an AM detector followed by an A-D Converter. The standard 15KHz filter is suitable for examining the spectra of the H line radiation in steps of 10Kz. A PIC controls the Si570 local oscillator, reads the A-D Converter and logs the data to A terminal program on a PC</a:t>
            </a:r>
            <a:r>
              <a:rPr lang="en-GB" sz="1800" i="1" dirty="0" smtClean="0">
                <a:latin typeface="Arial" panose="020B0604020202020204" pitchFamily="34" charset="0"/>
                <a:cs typeface="Arial" panose="020B0604020202020204" pitchFamily="34" charset="0"/>
              </a:rPr>
              <a:t>. Note the probe directly mounted onto semi rigid coax.</a:t>
            </a:r>
            <a:endParaRPr lang="en-GB" sz="1800" dirty="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3ADCBA8-A4B4-4057-8566-881EB1C7380E}" type="slidenum">
              <a:rPr lang="en-GB" smtClean="0"/>
              <a:t>5</a:t>
            </a:fld>
            <a:endParaRPr lang="en-GB"/>
          </a:p>
        </p:txBody>
      </p:sp>
    </p:spTree>
    <p:extLst>
      <p:ext uri="{BB962C8B-B14F-4D97-AF65-F5344CB8AC3E}">
        <p14:creationId xmlns:p14="http://schemas.microsoft.com/office/powerpoint/2010/main" val="2438242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i="1" dirty="0" smtClean="0">
                <a:latin typeface="Arial" panose="020B0604020202020204" pitchFamily="34" charset="0"/>
                <a:cs typeface="Arial" panose="020B0604020202020204" pitchFamily="34" charset="0"/>
              </a:rPr>
              <a:t>I wanted to keep the hardware simple so I based it as far as possible on items from my junk</a:t>
            </a:r>
            <a:r>
              <a:rPr lang="en-GB" sz="1800" i="1" baseline="0" dirty="0" smtClean="0">
                <a:latin typeface="Arial" panose="020B0604020202020204" pitchFamily="34" charset="0"/>
                <a:cs typeface="Arial" panose="020B0604020202020204" pitchFamily="34" charset="0"/>
              </a:rPr>
              <a:t> </a:t>
            </a:r>
            <a:r>
              <a:rPr lang="en-GB" sz="1800" i="1" dirty="0" smtClean="0">
                <a:latin typeface="Arial" panose="020B0604020202020204" pitchFamily="34" charset="0"/>
                <a:cs typeface="Arial" panose="020B0604020202020204" pitchFamily="34" charset="0"/>
              </a:rPr>
              <a:t>box   A </a:t>
            </a:r>
            <a:r>
              <a:rPr lang="en-GB" sz="1800" i="1" dirty="0">
                <a:latin typeface="Arial" panose="020B0604020202020204" pitchFamily="34" charset="0"/>
                <a:cs typeface="Arial" panose="020B0604020202020204" pitchFamily="34" charset="0"/>
              </a:rPr>
              <a:t>PIC controls the local oscillator to scan the receive frequency, </a:t>
            </a:r>
            <a:r>
              <a:rPr lang="en-GB" sz="1800" i="1" dirty="0" smtClean="0">
                <a:latin typeface="Arial" panose="020B0604020202020204" pitchFamily="34" charset="0"/>
                <a:cs typeface="Arial" panose="020B0604020202020204" pitchFamily="34" charset="0"/>
              </a:rPr>
              <a:t>an EX PMR RX was used for the IF  and its FM detector replaced by an AM detector.  The PIC reads an ADC coupled to the detector, </a:t>
            </a:r>
            <a:r>
              <a:rPr lang="en-GB" sz="1800" i="1" dirty="0">
                <a:latin typeface="Arial" panose="020B0604020202020204" pitchFamily="34" charset="0"/>
                <a:cs typeface="Arial" panose="020B0604020202020204" pitchFamily="34" charset="0"/>
              </a:rPr>
              <a:t>provides date, time and calibration data as a simple .csv data stream to the PC which logs the data as a simple text file using </a:t>
            </a:r>
            <a:r>
              <a:rPr lang="en-GB" sz="1800" i="1" dirty="0" err="1">
                <a:latin typeface="Arial" panose="020B0604020202020204" pitchFamily="34" charset="0"/>
                <a:cs typeface="Arial" panose="020B0604020202020204" pitchFamily="34" charset="0"/>
              </a:rPr>
              <a:t>Hyperterm</a:t>
            </a:r>
            <a:r>
              <a:rPr lang="en-GB" sz="1800" i="1" dirty="0">
                <a:latin typeface="Arial" panose="020B0604020202020204" pitchFamily="34" charset="0"/>
                <a:cs typeface="Arial" panose="020B0604020202020204" pitchFamily="34" charset="0"/>
              </a:rPr>
              <a:t> The text file can be copied and pasted into a spreadsheet. This very simple format has proved entirely satisfactory and is compatible with data that can be obtained from the University of Bonn all sky H Line </a:t>
            </a:r>
            <a:r>
              <a:rPr lang="en-GB" sz="1800" i="1" dirty="0" smtClean="0">
                <a:latin typeface="Arial" panose="020B0604020202020204" pitchFamily="34" charset="0"/>
                <a:cs typeface="Arial" panose="020B0604020202020204" pitchFamily="34" charset="0"/>
              </a:rPr>
              <a:t>survey.</a:t>
            </a:r>
          </a:p>
          <a:p>
            <a:r>
              <a:rPr lang="en-GB" sz="1600" dirty="0">
                <a:hlinkClick r:id="rId3"/>
              </a:rPr>
              <a:t>https://</a:t>
            </a:r>
            <a:r>
              <a:rPr lang="en-GB" sz="1600" dirty="0" smtClean="0">
                <a:hlinkClick r:id="rId3"/>
              </a:rPr>
              <a:t>www.astro.uni-bonn.de/hisurvey/profile/index.php</a:t>
            </a:r>
            <a:r>
              <a:rPr lang="en-GB" sz="1600" dirty="0" smtClean="0"/>
              <a:t> </a:t>
            </a:r>
            <a:endParaRPr lang="en-GB" sz="1600" dirty="0"/>
          </a:p>
          <a:p>
            <a:endParaRPr lang="en-GB" sz="18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3ADCBA8-A4B4-4057-8566-881EB1C7380E}" type="slidenum">
              <a:rPr lang="en-GB" smtClean="0"/>
              <a:t>6</a:t>
            </a:fld>
            <a:endParaRPr lang="en-GB"/>
          </a:p>
        </p:txBody>
      </p:sp>
    </p:spTree>
    <p:extLst>
      <p:ext uri="{BB962C8B-B14F-4D97-AF65-F5344CB8AC3E}">
        <p14:creationId xmlns:p14="http://schemas.microsoft.com/office/powerpoint/2010/main" val="1409687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i="1" dirty="0">
                <a:latin typeface="Arial" panose="020B0604020202020204" pitchFamily="34" charset="0"/>
                <a:cs typeface="Arial" panose="020B0604020202020204" pitchFamily="34" charset="0"/>
              </a:rPr>
              <a:t>The kind of data we can collect looks like this. The upper chart shows detector level </a:t>
            </a:r>
            <a:r>
              <a:rPr lang="en-GB" sz="1800" i="1" dirty="0" smtClean="0">
                <a:latin typeface="Arial" panose="020B0604020202020204" pitchFamily="34" charset="0"/>
                <a:cs typeface="Arial" panose="020B0604020202020204" pitchFamily="34" charset="0"/>
              </a:rPr>
              <a:t> in Volts. The noise floor and  filter slope have been removed in the second chart  to calculate  Antenna temperature, </a:t>
            </a:r>
            <a:r>
              <a:rPr lang="en-GB" sz="1800" i="1" dirty="0">
                <a:latin typeface="Arial" panose="020B0604020202020204" pitchFamily="34" charset="0"/>
                <a:cs typeface="Arial" panose="020B0604020202020204" pitchFamily="34" charset="0"/>
              </a:rPr>
              <a:t>which is the unit of brightness used for this kind of radio astronomy. </a:t>
            </a:r>
            <a:r>
              <a:rPr lang="en-GB" sz="1800" i="1" dirty="0" smtClean="0">
                <a:latin typeface="Arial" panose="020B0604020202020204" pitchFamily="34" charset="0"/>
                <a:cs typeface="Arial" panose="020B0604020202020204" pitchFamily="34" charset="0"/>
              </a:rPr>
              <a:t>This is done by first converting the voltage to Y factor in dBs using the detector slope calibration then inserting this into the equation:- ( </a:t>
            </a:r>
            <a:r>
              <a:rPr lang="en-GB" sz="1800" i="1" dirty="0">
                <a:latin typeface="Arial" panose="020B0604020202020204" pitchFamily="34" charset="0"/>
                <a:cs typeface="Arial" panose="020B0604020202020204" pitchFamily="34" charset="0"/>
              </a:rPr>
              <a:t>Y= 10*log((</a:t>
            </a:r>
            <a:r>
              <a:rPr lang="en-GB" sz="1800" i="1" dirty="0" err="1">
                <a:latin typeface="Arial" panose="020B0604020202020204" pitchFamily="34" charset="0"/>
                <a:cs typeface="Arial" panose="020B0604020202020204" pitchFamily="34" charset="0"/>
              </a:rPr>
              <a:t>Ta+Tsys</a:t>
            </a:r>
            <a:r>
              <a:rPr lang="en-GB" sz="1800" i="1" dirty="0">
                <a:latin typeface="Arial" panose="020B0604020202020204" pitchFamily="34" charset="0"/>
                <a:cs typeface="Arial" panose="020B0604020202020204" pitchFamily="34" charset="0"/>
              </a:rPr>
              <a:t>)/ </a:t>
            </a:r>
            <a:r>
              <a:rPr lang="en-GB" sz="1800" i="1" dirty="0" err="1">
                <a:latin typeface="Arial" panose="020B0604020202020204" pitchFamily="34" charset="0"/>
                <a:cs typeface="Arial" panose="020B0604020202020204" pitchFamily="34" charset="0"/>
              </a:rPr>
              <a:t>Tsys</a:t>
            </a:r>
            <a:r>
              <a:rPr lang="en-GB" sz="1800" i="1" dirty="0">
                <a:latin typeface="Arial" panose="020B0604020202020204" pitchFamily="34" charset="0"/>
                <a:cs typeface="Arial" panose="020B0604020202020204" pitchFamily="34" charset="0"/>
              </a:rPr>
              <a:t>) </a:t>
            </a:r>
            <a:r>
              <a:rPr lang="en-GB" sz="1800" i="1" dirty="0" smtClean="0">
                <a:latin typeface="Arial" panose="020B0604020202020204" pitchFamily="34" charset="0"/>
                <a:cs typeface="Arial" panose="020B0604020202020204" pitchFamily="34" charset="0"/>
              </a:rPr>
              <a:t>). Next we convert the frequency scale to </a:t>
            </a:r>
            <a:r>
              <a:rPr lang="en-GB" sz="1800" i="1" dirty="0" err="1" smtClean="0">
                <a:latin typeface="Arial" panose="020B0604020202020204" pitchFamily="34" charset="0"/>
                <a:cs typeface="Arial" panose="020B0604020202020204" pitchFamily="34" charset="0"/>
              </a:rPr>
              <a:t>Topocentric</a:t>
            </a:r>
            <a:r>
              <a:rPr lang="en-GB" sz="1800" i="1" dirty="0" smtClean="0">
                <a:latin typeface="Arial" panose="020B0604020202020204" pitchFamily="34" charset="0"/>
                <a:cs typeface="Arial" panose="020B0604020202020204" pitchFamily="34" charset="0"/>
              </a:rPr>
              <a:t> velocity using the Doppler equation but to make </a:t>
            </a:r>
            <a:r>
              <a:rPr lang="en-GB" sz="1800" i="1" dirty="0">
                <a:latin typeface="Arial" panose="020B0604020202020204" pitchFamily="34" charset="0"/>
                <a:cs typeface="Arial" panose="020B0604020202020204" pitchFamily="34" charset="0"/>
              </a:rPr>
              <a:t>sense of this when studying the motion of the galaxy we convert the </a:t>
            </a:r>
            <a:r>
              <a:rPr lang="en-GB" sz="1800" i="1" dirty="0" err="1" smtClean="0">
                <a:latin typeface="Arial" panose="020B0604020202020204" pitchFamily="34" charset="0"/>
                <a:cs typeface="Arial" panose="020B0604020202020204" pitchFamily="34" charset="0"/>
              </a:rPr>
              <a:t>Topocentric</a:t>
            </a:r>
            <a:r>
              <a:rPr lang="en-GB" sz="1800" i="1" dirty="0" smtClean="0">
                <a:latin typeface="Arial" panose="020B0604020202020204" pitchFamily="34" charset="0"/>
                <a:cs typeface="Arial" panose="020B0604020202020204" pitchFamily="34" charset="0"/>
              </a:rPr>
              <a:t> velocity to Velocity Referenced </a:t>
            </a:r>
            <a:r>
              <a:rPr lang="en-GB" sz="1800" i="1" dirty="0">
                <a:latin typeface="Arial" panose="020B0604020202020204" pitchFamily="34" charset="0"/>
                <a:cs typeface="Arial" panose="020B0604020202020204" pitchFamily="34" charset="0"/>
              </a:rPr>
              <a:t>to the local Standard of Rest VLSR in km/s. Note that the pattern is reversed because red shift ( lower frequency from hydrogen going away from us ) is considered as positive whilst blue shift (higher frequency ) is considered negative. Note the Red line for calibration is the predicted result </a:t>
            </a:r>
            <a:r>
              <a:rPr lang="en-GB" sz="1800" i="1" dirty="0" smtClean="0">
                <a:latin typeface="Arial" panose="020B0604020202020204" pitchFamily="34" charset="0"/>
                <a:cs typeface="Arial" panose="020B0604020202020204" pitchFamily="34" charset="0"/>
              </a:rPr>
              <a:t>from the University of Bonn All sky survey, corrected for a 3.7m dish.</a:t>
            </a:r>
            <a:endParaRPr lang="en-GB" sz="1800" dirty="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3ADCBA8-A4B4-4057-8566-881EB1C7380E}" type="slidenum">
              <a:rPr lang="en-GB" smtClean="0"/>
              <a:t>8</a:t>
            </a:fld>
            <a:endParaRPr lang="en-GB" dirty="0"/>
          </a:p>
        </p:txBody>
      </p:sp>
    </p:spTree>
    <p:extLst>
      <p:ext uri="{BB962C8B-B14F-4D97-AF65-F5344CB8AC3E}">
        <p14:creationId xmlns:p14="http://schemas.microsoft.com/office/powerpoint/2010/main" val="1515978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79504" cy="4261048"/>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Observed Data. </a:t>
            </a:r>
            <a:r>
              <a:rPr lang="en-GB" sz="1600" dirty="0" smtClean="0">
                <a:latin typeface="Arial" panose="020B0604020202020204" pitchFamily="34" charset="0"/>
                <a:cs typeface="Arial" panose="020B0604020202020204" pitchFamily="34" charset="0"/>
              </a:rPr>
              <a:t>Column A is observed Frequency,</a:t>
            </a:r>
            <a:r>
              <a:rPr lang="en-GB" sz="1600" baseline="0" dirty="0" smtClean="0">
                <a:latin typeface="Arial" panose="020B0604020202020204" pitchFamily="34" charset="0"/>
                <a:cs typeface="Arial" panose="020B0604020202020204" pitchFamily="34" charset="0"/>
              </a:rPr>
              <a:t> Column B is  </a:t>
            </a:r>
            <a:r>
              <a:rPr lang="en-GB" sz="1600" baseline="0" dirty="0" err="1" smtClean="0">
                <a:latin typeface="Arial" panose="020B0604020202020204" pitchFamily="34" charset="0"/>
                <a:cs typeface="Arial" panose="020B0604020202020204" pitchFamily="34" charset="0"/>
              </a:rPr>
              <a:t>Topocentric</a:t>
            </a:r>
            <a:r>
              <a:rPr lang="en-GB" sz="1600" baseline="0" dirty="0" smtClean="0">
                <a:latin typeface="Arial" panose="020B0604020202020204" pitchFamily="34" charset="0"/>
                <a:cs typeface="Arial" panose="020B0604020202020204" pitchFamily="34" charset="0"/>
              </a:rPr>
              <a:t> Velocity calculated using the Doppler equation=-(300/A3)*(A3-$E$1)*10^3 Note E1 is the rest frequency of HI 1420.405...</a:t>
            </a:r>
            <a:r>
              <a:rPr lang="en-GB" sz="1600" baseline="0" dirty="0" err="1" smtClean="0">
                <a:latin typeface="Arial" panose="020B0604020202020204" pitchFamily="34" charset="0"/>
                <a:cs typeface="Arial" panose="020B0604020202020204" pitchFamily="34" charset="0"/>
              </a:rPr>
              <a:t>MHz.</a:t>
            </a:r>
            <a:r>
              <a:rPr lang="en-GB" sz="1600" baseline="0" dirty="0" smtClean="0">
                <a:latin typeface="Arial" panose="020B0604020202020204" pitchFamily="34" charset="0"/>
                <a:cs typeface="Arial" panose="020B0604020202020204" pitchFamily="34" charset="0"/>
              </a:rPr>
              <a:t> Column C is detector voltage, column D is not used. Column E is the result number used by in column F, Columns F and G are used to establish the Noise Floor so F3 =SUM(C3:C7)/5 and Fl23 =SUM(C119:C123)/5 give an average of the first and last 5 results to establish a linear correction in column G =$F$3-(E3*($F$3-$F$123)/122) ( in this case there are 122 result lines). Column H is the VLSR =B3-$L$2 where L2 is the correction calculated using a VLSR calculator using the observers Latitude and longitude, the direction, data and time of the observation. Column I is the Y factor calculated by =(C3-G3)/($I$1/1000) where I1 is the detector slop in mV/dB . Column J is the Antenna Temperature calculated by =(10^(I4/10))*$K$1-$K$1 where K1 is T Sys .</a:t>
            </a:r>
            <a:endParaRPr lang="en-GB" sz="16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Arial" panose="020B0604020202020204" pitchFamily="34" charset="0"/>
                <a:cs typeface="Arial" panose="020B0604020202020204" pitchFamily="34" charset="0"/>
              </a:rPr>
              <a:t>The Blue</a:t>
            </a:r>
            <a:r>
              <a:rPr lang="en-GB" sz="1600" baseline="0" dirty="0" smtClean="0">
                <a:latin typeface="Arial" panose="020B0604020202020204" pitchFamily="34" charset="0"/>
                <a:cs typeface="Arial" panose="020B0604020202020204" pitchFamily="34" charset="0"/>
              </a:rPr>
              <a:t> line is our result, the Red line is the prediction from the H Line survey corrected for our beam width and available from :- </a:t>
            </a:r>
            <a:r>
              <a:rPr lang="en-GB" sz="1600" dirty="0" smtClean="0">
                <a:hlinkClick r:id="rId3"/>
              </a:rPr>
              <a:t>https://www.astro.uni-bonn.de/hisurvey/profile/index.php</a:t>
            </a:r>
            <a:r>
              <a:rPr lang="en-GB" sz="1600" dirty="0" smtClean="0"/>
              <a:t>  in a format that can be pasted directly into my spread sheet.</a:t>
            </a:r>
          </a:p>
          <a:p>
            <a:endParaRPr lang="en-GB"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3ADCBA8-A4B4-4057-8566-881EB1C7380E}" type="slidenum">
              <a:rPr lang="en-GB" smtClean="0"/>
              <a:t>9</a:t>
            </a:fld>
            <a:endParaRPr lang="en-GB"/>
          </a:p>
        </p:txBody>
      </p:sp>
    </p:spTree>
    <p:extLst>
      <p:ext uri="{BB962C8B-B14F-4D97-AF65-F5344CB8AC3E}">
        <p14:creationId xmlns:p14="http://schemas.microsoft.com/office/powerpoint/2010/main" val="2222245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dirty="0" smtClean="0">
                <a:solidFill>
                  <a:schemeClr val="tx1"/>
                </a:solidFill>
                <a:latin typeface="+mn-lt"/>
                <a:ea typeface="+mn-ea"/>
                <a:cs typeface="+mn-cs"/>
              </a:rPr>
              <a:t>Someone with the right skills could, of course, use an SDR approach. Here </a:t>
            </a:r>
            <a:r>
              <a:rPr lang="en-GB" sz="1200" b="0" i="1" u="none" strike="noStrike" kern="1200" dirty="0" err="1" smtClean="0">
                <a:solidFill>
                  <a:schemeClr val="tx1"/>
                </a:solidFill>
                <a:latin typeface="+mn-lt"/>
                <a:ea typeface="+mn-ea"/>
                <a:cs typeface="+mn-cs"/>
              </a:rPr>
              <a:t>Spectravue</a:t>
            </a:r>
            <a:r>
              <a:rPr lang="en-GB" sz="1200" b="0" i="1" u="none" strike="noStrike" kern="1200" dirty="0" smtClean="0">
                <a:solidFill>
                  <a:schemeClr val="tx1"/>
                </a:solidFill>
                <a:latin typeface="+mn-lt"/>
                <a:ea typeface="+mn-ea"/>
                <a:cs typeface="+mn-cs"/>
              </a:rPr>
              <a:t> was used in continuum mode to monitor the IF in parallel with the home made receiver and data logger.</a:t>
            </a:r>
            <a:endParaRPr lang="en-GB" sz="1200" b="0" i="0" u="none" strike="noStrike" kern="120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1" u="none" strike="noStrike" kern="1200" baseline="0" dirty="0" smtClean="0">
                <a:solidFill>
                  <a:schemeClr val="tx1"/>
                </a:solidFill>
                <a:latin typeface="+mn-lt"/>
                <a:ea typeface="+mn-ea"/>
                <a:cs typeface="+mn-cs"/>
              </a:rPr>
              <a:t>With my system extracting the data to present it in different ways is simple. Here our own data for the S7 l=132 b=-1 calibration point is compared to the predictions from the University of Bonn all sky survey.</a:t>
            </a:r>
            <a:endParaRPr lang="en-GB" sz="1200" b="0" i="0" u="none" strike="noStrike" kern="1200" baseline="0" dirty="0" smtClean="0">
              <a:solidFill>
                <a:schemeClr val="tx1"/>
              </a:solidFill>
              <a:latin typeface="+mn-lt"/>
              <a:ea typeface="+mn-ea"/>
              <a:cs typeface="+mn-cs"/>
            </a:endParaRPr>
          </a:p>
          <a:p>
            <a:r>
              <a:rPr lang="en-GB" sz="1200" b="0" i="1" u="none" strike="noStrike" kern="1200" baseline="0" dirty="0" smtClean="0">
                <a:solidFill>
                  <a:schemeClr val="tx1"/>
                </a:solidFill>
                <a:latin typeface="+mn-lt"/>
                <a:ea typeface="+mn-ea"/>
                <a:cs typeface="+mn-cs"/>
              </a:rPr>
              <a:t>Another useful calibration point is S8 l=207 b=15.</a:t>
            </a: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a:xfrm>
            <a:off x="3913584" y="8685213"/>
            <a:ext cx="2971800" cy="457200"/>
          </a:xfrm>
        </p:spPr>
        <p:txBody>
          <a:bodyPr/>
          <a:lstStyle/>
          <a:p>
            <a:fld id="{23ADCBA8-A4B4-4057-8566-881EB1C7380E}" type="slidenum">
              <a:rPr lang="en-GB" smtClean="0"/>
              <a:t>10</a:t>
            </a:fld>
            <a:endParaRPr lang="en-GB"/>
          </a:p>
        </p:txBody>
      </p:sp>
    </p:spTree>
    <p:extLst>
      <p:ext uri="{BB962C8B-B14F-4D97-AF65-F5344CB8AC3E}">
        <p14:creationId xmlns:p14="http://schemas.microsoft.com/office/powerpoint/2010/main" val="3969117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8853AAA-BC0F-45EC-A5A7-296823BA6BE9}" type="datetimeFigureOut">
              <a:rPr lang="en-GB" smtClean="0"/>
              <a:t>17/05/2017</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552BAAD1-253F-4A40-BF3C-A95C171056DE}" type="slidenum">
              <a:rPr lang="en-GB" smtClean="0"/>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853AAA-BC0F-45EC-A5A7-296823BA6BE9}" type="datetimeFigureOut">
              <a:rPr lang="en-GB" smtClean="0"/>
              <a:t>17/05/2017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2BAAD1-253F-4A40-BF3C-A95C171056D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853AAA-BC0F-45EC-A5A7-296823BA6BE9}" type="datetimeFigureOut">
              <a:rPr lang="en-GB" smtClean="0"/>
              <a:t>17/05/2017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2BAAD1-253F-4A40-BF3C-A95C171056DE}"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853AAA-BC0F-45EC-A5A7-296823BA6BE9}" type="datetimeFigureOut">
              <a:rPr lang="en-GB" smtClean="0"/>
              <a:t>17/05/2017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2BAAD1-253F-4A40-BF3C-A95C171056DE}"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8853AAA-BC0F-45EC-A5A7-296823BA6BE9}" type="datetimeFigureOut">
              <a:rPr lang="en-GB" smtClean="0"/>
              <a:t>17/05/2017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552BAAD1-253F-4A40-BF3C-A95C171056DE}"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8853AAA-BC0F-45EC-A5A7-296823BA6BE9}" type="datetimeFigureOut">
              <a:rPr lang="en-GB" smtClean="0"/>
              <a:t>17/05/2017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2BAAD1-253F-4A40-BF3C-A95C171056DE}"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8853AAA-BC0F-45EC-A5A7-296823BA6BE9}" type="datetimeFigureOut">
              <a:rPr lang="en-GB" smtClean="0"/>
              <a:t>17/05/2017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52BAAD1-253F-4A40-BF3C-A95C171056DE}"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8853AAA-BC0F-45EC-A5A7-296823BA6BE9}" type="datetimeFigureOut">
              <a:rPr lang="en-GB" smtClean="0"/>
              <a:t>17/05/2017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2BAAD1-253F-4A40-BF3C-A95C171056DE}"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853AAA-BC0F-45EC-A5A7-296823BA6BE9}" type="datetimeFigureOut">
              <a:rPr lang="en-GB" smtClean="0"/>
              <a:t>17/05/2017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52BAAD1-253F-4A40-BF3C-A95C171056D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8853AAA-BC0F-45EC-A5A7-296823BA6BE9}" type="datetimeFigureOut">
              <a:rPr lang="en-GB" smtClean="0"/>
              <a:t>17/05/2017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2BAAD1-253F-4A40-BF3C-A95C171056DE}"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8853AAA-BC0F-45EC-A5A7-296823BA6BE9}" type="datetimeFigureOut">
              <a:rPr lang="en-GB" smtClean="0"/>
              <a:t>17/05/2017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2BAAD1-253F-4A40-BF3C-A95C171056DE}"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8853AAA-BC0F-45EC-A5A7-296823BA6BE9}" type="datetimeFigureOut">
              <a:rPr lang="en-GB" smtClean="0"/>
              <a:t>17/05/2017</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52BAAD1-253F-4A40-BF3C-A95C171056DE}"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mukhad.rian.kharkov.ua/vlsr_w75n_rt70.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jupiterspacestation.org/software/Vlsr.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jupiterspacestation.org/software/Galactic.html"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7.JPG"/><Relationship Id="rId4" Type="http://schemas.openxmlformats.org/officeDocument/2006/relationships/hyperlink" Target="https://lambda.gsfc.nasa.gov/toolbox/tb_coordconv.cf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HGwkZY4E64k"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18" y="0"/>
            <a:ext cx="9444078" cy="6858000"/>
          </a:xfrm>
          <a:prstGeom prst="rect">
            <a:avLst/>
          </a:prstGeom>
        </p:spPr>
      </p:pic>
      <p:sp>
        <p:nvSpPr>
          <p:cNvPr id="2" name="Title 1"/>
          <p:cNvSpPr>
            <a:spLocks noGrp="1"/>
          </p:cNvSpPr>
          <p:nvPr>
            <p:ph type="ctrTitle"/>
          </p:nvPr>
        </p:nvSpPr>
        <p:spPr>
          <a:xfrm>
            <a:off x="539552" y="476672"/>
            <a:ext cx="7772400" cy="1470025"/>
          </a:xfrm>
        </p:spPr>
        <p:txBody>
          <a:bodyPr>
            <a:normAutofit fontScale="90000"/>
          </a:bodyPr>
          <a:lstStyle/>
          <a:p>
            <a:r>
              <a:rPr lang="en-GB" dirty="0" smtClean="0">
                <a:solidFill>
                  <a:srgbClr val="FFFF00"/>
                </a:solidFill>
              </a:rPr>
              <a:t>Studying the shape and motion of our Galaxy from the back yard</a:t>
            </a:r>
            <a:endParaRPr lang="en-GB" dirty="0">
              <a:solidFill>
                <a:srgbClr val="FFFF00"/>
              </a:solidFill>
            </a:endParaRPr>
          </a:p>
        </p:txBody>
      </p:sp>
    </p:spTree>
    <p:extLst>
      <p:ext uri="{BB962C8B-B14F-4D97-AF65-F5344CB8AC3E}">
        <p14:creationId xmlns:p14="http://schemas.microsoft.com/office/powerpoint/2010/main" val="1777925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514" y="116632"/>
            <a:ext cx="8229600" cy="1143000"/>
          </a:xfrm>
        </p:spPr>
        <p:txBody>
          <a:bodyPr/>
          <a:lstStyle/>
          <a:p>
            <a:r>
              <a:rPr lang="en-GB" dirty="0" smtClean="0"/>
              <a:t>SDR vs KISS</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004" y="1052736"/>
            <a:ext cx="7888932" cy="293053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004" y="3861048"/>
            <a:ext cx="7866620" cy="2757713"/>
          </a:xfrm>
          <a:prstGeom prst="rect">
            <a:avLst/>
          </a:prstGeom>
        </p:spPr>
      </p:pic>
    </p:spTree>
    <p:extLst>
      <p:ext uri="{BB962C8B-B14F-4D97-AF65-F5344CB8AC3E}">
        <p14:creationId xmlns:p14="http://schemas.microsoft.com/office/powerpoint/2010/main" val="2899213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Making sense of the </a:t>
            </a:r>
            <a:r>
              <a:rPr lang="en-GB" dirty="0" smtClean="0"/>
              <a:t>velocities</a:t>
            </a:r>
            <a:endParaRPr lang="en-GB" dirty="0"/>
          </a:p>
        </p:txBody>
      </p:sp>
      <p:sp>
        <p:nvSpPr>
          <p:cNvPr id="3" name="TextBox 2"/>
          <p:cNvSpPr txBox="1"/>
          <p:nvPr/>
        </p:nvSpPr>
        <p:spPr>
          <a:xfrm>
            <a:off x="107504" y="2060848"/>
            <a:ext cx="8856984" cy="2215991"/>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The earth is rotating about its axis so the observer has a velocity that depends on his latitude.</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The Earth is orbiting the sun at about 30Km per second.</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The Solar system is moving as a whole within the “local” part of the galaxy.</a:t>
            </a:r>
          </a:p>
          <a:p>
            <a:endParaRPr lang="en-GB" dirty="0"/>
          </a:p>
        </p:txBody>
      </p:sp>
      <p:sp>
        <p:nvSpPr>
          <p:cNvPr id="4" name="TextBox 3"/>
          <p:cNvSpPr txBox="1"/>
          <p:nvPr/>
        </p:nvSpPr>
        <p:spPr>
          <a:xfrm>
            <a:off x="107504" y="4581128"/>
            <a:ext cx="8856985" cy="120032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To resolve these motions we calculate the Velocity Referenced to the Local Standard of rest for the date, time and direction of each observation</a:t>
            </a:r>
            <a:r>
              <a:rPr lang="en-GB" sz="2400" dirty="0" smtClean="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4838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4624"/>
            <a:ext cx="8229600" cy="936104"/>
          </a:xfrm>
        </p:spPr>
        <p:txBody>
          <a:bodyPr/>
          <a:lstStyle/>
          <a:p>
            <a:r>
              <a:rPr lang="en-GB" dirty="0" smtClean="0"/>
              <a:t>Calculating VLSR</a:t>
            </a:r>
            <a:endParaRPr lang="en-GB" dirty="0"/>
          </a:p>
        </p:txBody>
      </p:sp>
      <p:sp>
        <p:nvSpPr>
          <p:cNvPr id="5" name="Rectangle 4"/>
          <p:cNvSpPr/>
          <p:nvPr/>
        </p:nvSpPr>
        <p:spPr>
          <a:xfrm>
            <a:off x="395536" y="1439994"/>
            <a:ext cx="8064896" cy="4378122"/>
          </a:xfrm>
          <a:prstGeom prst="rect">
            <a:avLst/>
          </a:prstGeom>
        </p:spPr>
        <p:txBody>
          <a:bodyPr wrap="square">
            <a:spAutoFit/>
          </a:bodyPr>
          <a:lstStyle/>
          <a:p>
            <a:pPr algn="ctr"/>
            <a:r>
              <a:rPr lang="en-GB" sz="2800" b="1" dirty="0">
                <a:latin typeface="Arial" panose="020B0604020202020204" pitchFamily="34" charset="0"/>
                <a:cs typeface="Arial" panose="020B0604020202020204" pitchFamily="34" charset="0"/>
              </a:rPr>
              <a:t>To calculate the local standard of rest we need to know the date and time of the observation, the location of the observatory on planet earth and the direction of the observation. This complex calculation can be done once for each observation using one of the online calculators. Ed Murphy's VLSR calculator </a:t>
            </a:r>
          </a:p>
          <a:p>
            <a:pPr algn="ctr"/>
            <a:r>
              <a:rPr lang="en-GB" sz="2400" b="1" dirty="0">
                <a:hlinkClick r:id="rId3"/>
              </a:rPr>
              <a:t>http://mukhad.rian.kharkov.ua/vlsr_w75n_rt70.html</a:t>
            </a:r>
            <a:endParaRPr lang="en-GB" sz="2400" b="1" dirty="0"/>
          </a:p>
          <a:p>
            <a:pPr algn="ctr"/>
            <a:r>
              <a:rPr lang="en-GB" sz="2400" b="1" dirty="0"/>
              <a:t> or </a:t>
            </a:r>
          </a:p>
          <a:p>
            <a:pPr algn="ctr"/>
            <a:r>
              <a:rPr lang="en-GB" sz="2400" b="1" dirty="0">
                <a:hlinkClick r:id="rId4"/>
              </a:rPr>
              <a:t>http://www.jupiterspacestation.org/software/Vlsr.html</a:t>
            </a:r>
            <a:r>
              <a:rPr lang="en-GB" sz="2400" b="1" dirty="0"/>
              <a:t> </a:t>
            </a:r>
          </a:p>
          <a:p>
            <a:endParaRPr lang="en-GB" sz="1050" dirty="0"/>
          </a:p>
        </p:txBody>
      </p:sp>
    </p:spTree>
    <p:extLst>
      <p:ext uri="{BB962C8B-B14F-4D97-AF65-F5344CB8AC3E}">
        <p14:creationId xmlns:p14="http://schemas.microsoft.com/office/powerpoint/2010/main" val="2711723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Planning </a:t>
            </a:r>
            <a:r>
              <a:rPr lang="en-GB" dirty="0" smtClean="0"/>
              <a:t>Observations</a:t>
            </a:r>
            <a:endParaRPr lang="en-GB" dirty="0"/>
          </a:p>
        </p:txBody>
      </p:sp>
      <p:sp>
        <p:nvSpPr>
          <p:cNvPr id="3" name="TextBox 2"/>
          <p:cNvSpPr txBox="1"/>
          <p:nvPr/>
        </p:nvSpPr>
        <p:spPr>
          <a:xfrm>
            <a:off x="251520" y="2132856"/>
            <a:ext cx="8892480" cy="4431983"/>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To get an understanding of the shape and motion of the galaxy we need to observe many individual pixels along the galactic plane ( Galactic Longitude  ( l )) and at different Galactic Latitudes ( b ).</a:t>
            </a:r>
          </a:p>
          <a:p>
            <a:r>
              <a:rPr lang="en-GB" sz="2400" dirty="0">
                <a:latin typeface="Arial" panose="020B0604020202020204" pitchFamily="34" charset="0"/>
                <a:cs typeface="Arial" panose="020B0604020202020204" pitchFamily="34" charset="0"/>
              </a:rPr>
              <a:t>We need to decide on the Galactic coordinates of the pixels we wish to observe then convert these into Celestial coordinates that can be recognised by our tracking software. A number of on-line co-ordinate converters are available including:-</a:t>
            </a:r>
          </a:p>
          <a:p>
            <a:r>
              <a:rPr lang="en-GB" sz="2400" dirty="0">
                <a:latin typeface="Arial" panose="020B0604020202020204" pitchFamily="34" charset="0"/>
                <a:cs typeface="Arial" panose="020B0604020202020204" pitchFamily="34" charset="0"/>
              </a:rPr>
              <a:t>http://www.jupiterspacestation.org/software/Galactic.html</a:t>
            </a:r>
          </a:p>
          <a:p>
            <a:r>
              <a:rPr lang="en-GB" sz="2400" dirty="0">
                <a:latin typeface="Arial" panose="020B0604020202020204" pitchFamily="34" charset="0"/>
                <a:cs typeface="Arial" panose="020B0604020202020204" pitchFamily="34" charset="0"/>
              </a:rPr>
              <a:t>or </a:t>
            </a:r>
          </a:p>
          <a:p>
            <a:r>
              <a:rPr lang="en-GB" sz="2400" dirty="0">
                <a:latin typeface="Arial" panose="020B0604020202020204" pitchFamily="34" charset="0"/>
                <a:cs typeface="Arial" panose="020B0604020202020204" pitchFamily="34" charset="0"/>
              </a:rPr>
              <a:t>https://lambda.gsfc.nasa.gov/toolbox/tb_coordconv.cfm </a:t>
            </a:r>
          </a:p>
          <a:p>
            <a:endParaRPr lang="en-GB" dirty="0"/>
          </a:p>
        </p:txBody>
      </p:sp>
    </p:spTree>
    <p:extLst>
      <p:ext uri="{BB962C8B-B14F-4D97-AF65-F5344CB8AC3E}">
        <p14:creationId xmlns:p14="http://schemas.microsoft.com/office/powerpoint/2010/main" val="435382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188640"/>
            <a:ext cx="8229600" cy="1143000"/>
          </a:xfrm>
        </p:spPr>
        <p:txBody>
          <a:bodyPr/>
          <a:lstStyle/>
          <a:p>
            <a:r>
              <a:rPr lang="en-GB" dirty="0" smtClean="0"/>
              <a:t>Planning Observations</a:t>
            </a:r>
            <a:endParaRPr lang="en-GB" dirty="0"/>
          </a:p>
        </p:txBody>
      </p:sp>
      <p:sp>
        <p:nvSpPr>
          <p:cNvPr id="3" name="TextBox 2"/>
          <p:cNvSpPr txBox="1"/>
          <p:nvPr/>
        </p:nvSpPr>
        <p:spPr>
          <a:xfrm>
            <a:off x="251520" y="1340768"/>
            <a:ext cx="8712968" cy="3170099"/>
          </a:xfrm>
          <a:prstGeom prst="rect">
            <a:avLst/>
          </a:prstGeom>
          <a:noFill/>
        </p:spPr>
        <p:txBody>
          <a:bodyPr wrap="square" rtlCol="0">
            <a:spAutoFit/>
          </a:bodyPr>
          <a:lstStyle/>
          <a:p>
            <a:r>
              <a:rPr lang="en-GB" sz="2000" dirty="0"/>
              <a:t>To </a:t>
            </a:r>
            <a:r>
              <a:rPr lang="en-GB" sz="2000" dirty="0" smtClean="0"/>
              <a:t>get an understanding </a:t>
            </a:r>
            <a:r>
              <a:rPr lang="en-GB" sz="2000" dirty="0"/>
              <a:t>of the </a:t>
            </a:r>
            <a:r>
              <a:rPr lang="en-GB" sz="2000" dirty="0" smtClean="0"/>
              <a:t>shape and motion of the galaxy </a:t>
            </a:r>
            <a:r>
              <a:rPr lang="en-GB" sz="2000" dirty="0"/>
              <a:t>we need to observe many individual pixels along the galactic plane ( Galactic Longitude </a:t>
            </a:r>
            <a:r>
              <a:rPr lang="en-GB" sz="2000" dirty="0" smtClean="0"/>
              <a:t> ( </a:t>
            </a:r>
            <a:r>
              <a:rPr lang="en-GB" sz="2000" dirty="0"/>
              <a:t>l</a:t>
            </a:r>
            <a:r>
              <a:rPr lang="en-GB" sz="2000" dirty="0" smtClean="0"/>
              <a:t> ) </a:t>
            </a:r>
            <a:r>
              <a:rPr lang="en-GB" sz="2000" dirty="0"/>
              <a:t>and at different Galactic Latitudes </a:t>
            </a:r>
            <a:r>
              <a:rPr lang="en-GB" sz="2000" dirty="0" smtClean="0"/>
              <a:t>( </a:t>
            </a:r>
            <a:r>
              <a:rPr lang="en-GB" sz="2000" dirty="0"/>
              <a:t>b ).</a:t>
            </a:r>
          </a:p>
          <a:p>
            <a:r>
              <a:rPr lang="en-GB" sz="2000" dirty="0" smtClean="0"/>
              <a:t>We need to decide on the </a:t>
            </a:r>
            <a:r>
              <a:rPr lang="en-GB" sz="2000" dirty="0"/>
              <a:t>Galactic coordinates </a:t>
            </a:r>
            <a:r>
              <a:rPr lang="en-GB" sz="2000" dirty="0" smtClean="0"/>
              <a:t>of the pixels we wish to observe then convert these into </a:t>
            </a:r>
            <a:r>
              <a:rPr lang="en-GB" sz="2000" dirty="0"/>
              <a:t>Celestial coordinates that can be recognised by our tracking software</a:t>
            </a:r>
            <a:r>
              <a:rPr lang="en-GB" sz="2000" dirty="0" smtClean="0"/>
              <a:t>. A </a:t>
            </a:r>
            <a:r>
              <a:rPr lang="en-GB" sz="2000" dirty="0"/>
              <a:t>number of on-line co-ordinate converters are available including:-</a:t>
            </a:r>
          </a:p>
          <a:p>
            <a:pPr algn="ctr"/>
            <a:r>
              <a:rPr lang="en-GB" sz="2000" dirty="0">
                <a:hlinkClick r:id="rId3"/>
              </a:rPr>
              <a:t>http://</a:t>
            </a:r>
            <a:r>
              <a:rPr lang="en-GB" sz="2000" dirty="0" smtClean="0">
                <a:hlinkClick r:id="rId3"/>
              </a:rPr>
              <a:t>www.jupiterspacestation.org/software/Galactic.html</a:t>
            </a:r>
            <a:endParaRPr lang="en-GB" sz="2000" dirty="0" smtClean="0"/>
          </a:p>
          <a:p>
            <a:pPr algn="ctr"/>
            <a:r>
              <a:rPr lang="en-GB" sz="2000" dirty="0" smtClean="0"/>
              <a:t>or </a:t>
            </a:r>
            <a:endParaRPr lang="en-GB" sz="2000" dirty="0"/>
          </a:p>
          <a:p>
            <a:pPr algn="ctr"/>
            <a:r>
              <a:rPr lang="en-GB" sz="2000" dirty="0">
                <a:hlinkClick r:id="rId4"/>
              </a:rPr>
              <a:t>https://lambda.gsfc.nasa.gov/toolbox/tb_coordconv.cfm</a:t>
            </a:r>
            <a:r>
              <a:rPr lang="en-GB" sz="2000" dirty="0"/>
              <a:t> </a:t>
            </a:r>
            <a:endParaRPr lang="en-GB" sz="2000" dirty="0">
              <a:effectLst/>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86" y="4797152"/>
            <a:ext cx="9144000" cy="1672017"/>
          </a:xfrm>
          <a:prstGeom prst="rect">
            <a:avLst/>
          </a:prstGeom>
        </p:spPr>
      </p:pic>
    </p:spTree>
    <p:extLst>
      <p:ext uri="{BB962C8B-B14F-4D97-AF65-F5344CB8AC3E}">
        <p14:creationId xmlns:p14="http://schemas.microsoft.com/office/powerpoint/2010/main" val="2450418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Observed Spectra</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095" y="1415818"/>
            <a:ext cx="8584386" cy="4313654"/>
          </a:xfrm>
          <a:prstGeom prst="rect">
            <a:avLst/>
          </a:prstGeom>
        </p:spPr>
      </p:pic>
    </p:spTree>
    <p:extLst>
      <p:ext uri="{BB962C8B-B14F-4D97-AF65-F5344CB8AC3E}">
        <p14:creationId xmlns:p14="http://schemas.microsoft.com/office/powerpoint/2010/main" val="3889500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Observations at Latitude 0</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268760"/>
            <a:ext cx="8604448" cy="4323735"/>
          </a:xfrm>
          <a:prstGeom prst="rect">
            <a:avLst/>
          </a:prstGeom>
        </p:spPr>
      </p:pic>
    </p:spTree>
    <p:extLst>
      <p:ext uri="{BB962C8B-B14F-4D97-AF65-F5344CB8AC3E}">
        <p14:creationId xmlns:p14="http://schemas.microsoft.com/office/powerpoint/2010/main" val="1136659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Lat</a:t>
            </a:r>
            <a:r>
              <a:rPr lang="en-GB" dirty="0" smtClean="0"/>
              <a:t> 0 Long 60 to 70</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700808"/>
            <a:ext cx="8332866" cy="5051362"/>
          </a:xfrm>
          <a:prstGeom prst="rect">
            <a:avLst/>
          </a:prstGeom>
        </p:spPr>
      </p:pic>
    </p:spTree>
    <p:extLst>
      <p:ext uri="{BB962C8B-B14F-4D97-AF65-F5344CB8AC3E}">
        <p14:creationId xmlns:p14="http://schemas.microsoft.com/office/powerpoint/2010/main" val="2749205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Observations at Different Latitudes</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556792"/>
            <a:ext cx="8297785" cy="5112568"/>
          </a:xfrm>
          <a:prstGeom prst="rect">
            <a:avLst/>
          </a:prstGeom>
        </p:spPr>
      </p:pic>
    </p:spTree>
    <p:extLst>
      <p:ext uri="{BB962C8B-B14F-4D97-AF65-F5344CB8AC3E}">
        <p14:creationId xmlns:p14="http://schemas.microsoft.com/office/powerpoint/2010/main" val="2967307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Data can be presented Graphically </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556792"/>
            <a:ext cx="4289648" cy="257863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380" y="4005064"/>
            <a:ext cx="4674839" cy="272947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5377" y="2204864"/>
            <a:ext cx="3781543" cy="125415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 y="4437112"/>
            <a:ext cx="4104456" cy="2232248"/>
          </a:xfrm>
          <a:prstGeom prst="rect">
            <a:avLst/>
          </a:prstGeom>
        </p:spPr>
      </p:pic>
    </p:spTree>
    <p:extLst>
      <p:ext uri="{BB962C8B-B14F-4D97-AF65-F5344CB8AC3E}">
        <p14:creationId xmlns:p14="http://schemas.microsoft.com/office/powerpoint/2010/main" val="1771483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solidFill>
            <a:srgbClr val="0070C0"/>
          </a:solidFill>
          <a:ln>
            <a:noFill/>
          </a:ln>
          <a:effectLst/>
          <a:extLst/>
        </p:spPr>
      </p:pic>
    </p:spTree>
    <p:extLst>
      <p:ext uri="{BB962C8B-B14F-4D97-AF65-F5344CB8AC3E}">
        <p14:creationId xmlns:p14="http://schemas.microsoft.com/office/powerpoint/2010/main" val="3745309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Graphics tools</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682" y="1700808"/>
            <a:ext cx="8748464" cy="4924416"/>
          </a:xfrm>
          <a:prstGeom prst="rect">
            <a:avLst/>
          </a:prstGeom>
        </p:spPr>
      </p:pic>
    </p:spTree>
    <p:extLst>
      <p:ext uri="{BB962C8B-B14F-4D97-AF65-F5344CB8AC3E}">
        <p14:creationId xmlns:p14="http://schemas.microsoft.com/office/powerpoint/2010/main" val="504160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Our Measured rotational  Velocities</a:t>
            </a:r>
            <a:endParaRPr lang="en-GB"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700807"/>
            <a:ext cx="8676456" cy="4593955"/>
          </a:xfrm>
          <a:prstGeom prst="rect">
            <a:avLst/>
          </a:prstGeom>
        </p:spPr>
      </p:pic>
    </p:spTree>
    <p:extLst>
      <p:ext uri="{BB962C8B-B14F-4D97-AF65-F5344CB8AC3E}">
        <p14:creationId xmlns:p14="http://schemas.microsoft.com/office/powerpoint/2010/main" val="3636084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Solar System rotational Velocities</a:t>
            </a:r>
            <a:endParaRPr lang="en-GB" sz="3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907" y="1237402"/>
            <a:ext cx="8712200" cy="403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87624" y="1964011"/>
            <a:ext cx="1066318" cy="369332"/>
          </a:xfrm>
          <a:prstGeom prst="rect">
            <a:avLst/>
          </a:prstGeom>
          <a:noFill/>
        </p:spPr>
        <p:txBody>
          <a:bodyPr wrap="none" rtlCol="0">
            <a:spAutoFit/>
          </a:bodyPr>
          <a:lstStyle/>
          <a:p>
            <a:r>
              <a:rPr lang="en-GB" dirty="0" smtClean="0"/>
              <a:t>Mercury</a:t>
            </a:r>
            <a:endParaRPr lang="en-GB" dirty="0"/>
          </a:p>
        </p:txBody>
      </p:sp>
      <p:sp>
        <p:nvSpPr>
          <p:cNvPr id="4" name="TextBox 3"/>
          <p:cNvSpPr txBox="1"/>
          <p:nvPr/>
        </p:nvSpPr>
        <p:spPr>
          <a:xfrm>
            <a:off x="1202730" y="2492896"/>
            <a:ext cx="833883" cy="369332"/>
          </a:xfrm>
          <a:prstGeom prst="rect">
            <a:avLst/>
          </a:prstGeom>
          <a:noFill/>
        </p:spPr>
        <p:txBody>
          <a:bodyPr wrap="none" rtlCol="0">
            <a:spAutoFit/>
          </a:bodyPr>
          <a:lstStyle/>
          <a:p>
            <a:r>
              <a:rPr lang="en-GB" dirty="0" smtClean="0"/>
              <a:t>Venus</a:t>
            </a:r>
            <a:endParaRPr lang="en-GB" dirty="0"/>
          </a:p>
        </p:txBody>
      </p:sp>
      <p:sp>
        <p:nvSpPr>
          <p:cNvPr id="5" name="TextBox 4"/>
          <p:cNvSpPr txBox="1"/>
          <p:nvPr/>
        </p:nvSpPr>
        <p:spPr>
          <a:xfrm>
            <a:off x="1349527" y="2859997"/>
            <a:ext cx="742511" cy="369332"/>
          </a:xfrm>
          <a:prstGeom prst="rect">
            <a:avLst/>
          </a:prstGeom>
          <a:noFill/>
        </p:spPr>
        <p:txBody>
          <a:bodyPr wrap="none" rtlCol="0">
            <a:spAutoFit/>
          </a:bodyPr>
          <a:lstStyle/>
          <a:p>
            <a:r>
              <a:rPr lang="en-GB" dirty="0" smtClean="0"/>
              <a:t>Earth</a:t>
            </a:r>
            <a:endParaRPr lang="en-GB" dirty="0"/>
          </a:p>
        </p:txBody>
      </p:sp>
      <p:sp>
        <p:nvSpPr>
          <p:cNvPr id="6" name="TextBox 5"/>
          <p:cNvSpPr txBox="1"/>
          <p:nvPr/>
        </p:nvSpPr>
        <p:spPr>
          <a:xfrm>
            <a:off x="1682990" y="3156664"/>
            <a:ext cx="707245" cy="369332"/>
          </a:xfrm>
          <a:prstGeom prst="rect">
            <a:avLst/>
          </a:prstGeom>
          <a:noFill/>
        </p:spPr>
        <p:txBody>
          <a:bodyPr wrap="none" rtlCol="0">
            <a:spAutoFit/>
          </a:bodyPr>
          <a:lstStyle/>
          <a:p>
            <a:r>
              <a:rPr lang="en-GB" dirty="0" smtClean="0"/>
              <a:t>Mars</a:t>
            </a:r>
            <a:endParaRPr lang="en-GB" dirty="0"/>
          </a:p>
        </p:txBody>
      </p:sp>
      <p:sp>
        <p:nvSpPr>
          <p:cNvPr id="7" name="TextBox 6"/>
          <p:cNvSpPr txBox="1"/>
          <p:nvPr/>
        </p:nvSpPr>
        <p:spPr>
          <a:xfrm>
            <a:off x="2066074" y="3525996"/>
            <a:ext cx="885179" cy="369332"/>
          </a:xfrm>
          <a:prstGeom prst="rect">
            <a:avLst/>
          </a:prstGeom>
          <a:noFill/>
        </p:spPr>
        <p:txBody>
          <a:bodyPr wrap="none" rtlCol="0">
            <a:spAutoFit/>
          </a:bodyPr>
          <a:lstStyle/>
          <a:p>
            <a:r>
              <a:rPr lang="en-GB" dirty="0" smtClean="0"/>
              <a:t>Jupiter</a:t>
            </a:r>
            <a:endParaRPr lang="en-GB" dirty="0"/>
          </a:p>
        </p:txBody>
      </p:sp>
      <p:sp>
        <p:nvSpPr>
          <p:cNvPr id="8" name="TextBox 7"/>
          <p:cNvSpPr txBox="1"/>
          <p:nvPr/>
        </p:nvSpPr>
        <p:spPr>
          <a:xfrm>
            <a:off x="3202225" y="3710662"/>
            <a:ext cx="862737" cy="369332"/>
          </a:xfrm>
          <a:prstGeom prst="rect">
            <a:avLst/>
          </a:prstGeom>
          <a:noFill/>
        </p:spPr>
        <p:txBody>
          <a:bodyPr wrap="none" rtlCol="0">
            <a:spAutoFit/>
          </a:bodyPr>
          <a:lstStyle/>
          <a:p>
            <a:r>
              <a:rPr lang="en-GB" dirty="0" smtClean="0"/>
              <a:t>Saturn</a:t>
            </a:r>
            <a:endParaRPr lang="en-GB" dirty="0"/>
          </a:p>
        </p:txBody>
      </p:sp>
      <p:sp>
        <p:nvSpPr>
          <p:cNvPr id="9" name="TextBox 8"/>
          <p:cNvSpPr txBox="1"/>
          <p:nvPr/>
        </p:nvSpPr>
        <p:spPr>
          <a:xfrm>
            <a:off x="7380312" y="3958937"/>
            <a:ext cx="1087157" cy="369332"/>
          </a:xfrm>
          <a:prstGeom prst="rect">
            <a:avLst/>
          </a:prstGeom>
          <a:noFill/>
        </p:spPr>
        <p:txBody>
          <a:bodyPr wrap="none" rtlCol="0">
            <a:spAutoFit/>
          </a:bodyPr>
          <a:lstStyle/>
          <a:p>
            <a:r>
              <a:rPr lang="en-GB" dirty="0" smtClean="0"/>
              <a:t>Neptune</a:t>
            </a:r>
            <a:endParaRPr lang="en-GB" dirty="0"/>
          </a:p>
        </p:txBody>
      </p:sp>
    </p:spTree>
    <p:extLst>
      <p:ext uri="{BB962C8B-B14F-4D97-AF65-F5344CB8AC3E}">
        <p14:creationId xmlns:p14="http://schemas.microsoft.com/office/powerpoint/2010/main" val="88335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a:lstStyle/>
          <a:p>
            <a:r>
              <a:rPr lang="en-GB" dirty="0" smtClean="0"/>
              <a:t>Galactic rotational Velocities</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104" y="2063688"/>
            <a:ext cx="7479792" cy="4529328"/>
          </a:xfrm>
          <a:prstGeom prst="rect">
            <a:avLst/>
          </a:prstGeom>
        </p:spPr>
      </p:pic>
    </p:spTree>
    <p:extLst>
      <p:ext uri="{BB962C8B-B14F-4D97-AF65-F5344CB8AC3E}">
        <p14:creationId xmlns:p14="http://schemas.microsoft.com/office/powerpoint/2010/main" val="1851615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25553"/>
          </a:xfrm>
        </p:spPr>
        <p:txBody>
          <a:bodyPr/>
          <a:lstStyle/>
          <a:p>
            <a:r>
              <a:rPr lang="en-GB" dirty="0" smtClean="0"/>
              <a:t>The End</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225553"/>
            <a:ext cx="7812360" cy="5229762"/>
          </a:xfrm>
          <a:prstGeom prst="rect">
            <a:avLst/>
          </a:prstGeom>
        </p:spPr>
      </p:pic>
    </p:spTree>
    <p:extLst>
      <p:ext uri="{BB962C8B-B14F-4D97-AF65-F5344CB8AC3E}">
        <p14:creationId xmlns:p14="http://schemas.microsoft.com/office/powerpoint/2010/main" val="2117022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solidFill>
                  <a:srgbClr val="FFFF00"/>
                </a:solidFill>
              </a:rPr>
              <a:t>F1EHN 21cm YouTube</a:t>
            </a:r>
            <a:br>
              <a:rPr lang="en-GB" dirty="0" smtClean="0">
                <a:solidFill>
                  <a:srgbClr val="FFFF00"/>
                </a:solidFill>
              </a:rPr>
            </a:br>
            <a:r>
              <a:rPr lang="en-GB" sz="2200" dirty="0">
                <a:effectLst/>
                <a:hlinkClick r:id="rId3"/>
              </a:rPr>
              <a:t>https://www.youtube.com/watch?v=HGwkZY4E64k</a:t>
            </a:r>
            <a:r>
              <a:rPr lang="en-GB" sz="2200" dirty="0">
                <a:effectLst/>
              </a:rPr>
              <a:t> </a:t>
            </a:r>
            <a:r>
              <a:rPr lang="en-GB" dirty="0">
                <a:effectLst/>
              </a:rPr>
              <a:t/>
            </a:r>
            <a:br>
              <a:rPr lang="en-GB" dirty="0">
                <a:effectLst/>
              </a:rPr>
            </a:br>
            <a:r>
              <a:rPr lang="en-GB" dirty="0" smtClean="0">
                <a:solidFill>
                  <a:srgbClr val="FFFF00"/>
                </a:solidFill>
              </a:rPr>
              <a:t> </a:t>
            </a:r>
            <a:endParaRPr lang="en-GB" dirty="0">
              <a:solidFill>
                <a:srgbClr val="FFFF0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84784"/>
            <a:ext cx="9144000" cy="5281027"/>
          </a:xfrm>
          <a:prstGeom prst="rect">
            <a:avLst/>
          </a:prstGeom>
        </p:spPr>
      </p:pic>
    </p:spTree>
    <p:extLst>
      <p:ext uri="{BB962C8B-B14F-4D97-AF65-F5344CB8AC3E}">
        <p14:creationId xmlns:p14="http://schemas.microsoft.com/office/powerpoint/2010/main" val="4288253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we need</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844824"/>
            <a:ext cx="3644640" cy="472514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2184" y="3429000"/>
            <a:ext cx="4788024" cy="2992515"/>
          </a:xfrm>
          <a:prstGeom prst="rect">
            <a:avLst/>
          </a:prstGeom>
        </p:spPr>
      </p:pic>
      <p:sp>
        <p:nvSpPr>
          <p:cNvPr id="5" name="TextBox 4"/>
          <p:cNvSpPr txBox="1"/>
          <p:nvPr/>
        </p:nvSpPr>
        <p:spPr>
          <a:xfrm>
            <a:off x="4778004" y="1376579"/>
            <a:ext cx="3456384" cy="2031325"/>
          </a:xfrm>
          <a:prstGeom prst="rect">
            <a:avLst/>
          </a:prstGeom>
          <a:noFill/>
        </p:spPr>
        <p:txBody>
          <a:bodyPr wrap="square" rtlCol="0">
            <a:spAutoFit/>
          </a:bodyPr>
          <a:lstStyle/>
          <a:p>
            <a:r>
              <a:rPr lang="en-GB" i="1" dirty="0">
                <a:latin typeface="Arial" panose="020B0604020202020204" pitchFamily="34" charset="0"/>
                <a:cs typeface="Arial" panose="020B0604020202020204" pitchFamily="34" charset="0"/>
              </a:rPr>
              <a:t>A dish of about 2m or more.</a:t>
            </a:r>
            <a:endParaRPr lang="en-GB" dirty="0">
              <a:latin typeface="Arial" panose="020B0604020202020204" pitchFamily="34" charset="0"/>
              <a:cs typeface="Arial" panose="020B0604020202020204" pitchFamily="34" charset="0"/>
            </a:endParaRPr>
          </a:p>
          <a:p>
            <a:r>
              <a:rPr lang="en-GB" i="1" dirty="0">
                <a:latin typeface="Arial" panose="020B0604020202020204" pitchFamily="34" charset="0"/>
                <a:cs typeface="Arial" panose="020B0604020202020204" pitchFamily="34" charset="0"/>
              </a:rPr>
              <a:t>A suitable feed.</a:t>
            </a:r>
            <a:endParaRPr lang="en-GB" dirty="0">
              <a:latin typeface="Arial" panose="020B0604020202020204" pitchFamily="34" charset="0"/>
              <a:cs typeface="Arial" panose="020B0604020202020204" pitchFamily="34" charset="0"/>
            </a:endParaRPr>
          </a:p>
          <a:p>
            <a:r>
              <a:rPr lang="en-GB" i="1" dirty="0">
                <a:latin typeface="Arial" panose="020B0604020202020204" pitchFamily="34" charset="0"/>
                <a:cs typeface="Arial" panose="020B0604020202020204" pitchFamily="34" charset="0"/>
              </a:rPr>
              <a:t>A tracking system.</a:t>
            </a:r>
            <a:endParaRPr lang="en-GB" dirty="0">
              <a:latin typeface="Arial" panose="020B0604020202020204" pitchFamily="34" charset="0"/>
              <a:cs typeface="Arial" panose="020B0604020202020204" pitchFamily="34" charset="0"/>
            </a:endParaRPr>
          </a:p>
          <a:p>
            <a:r>
              <a:rPr lang="en-GB" i="1" dirty="0">
                <a:latin typeface="Arial" panose="020B0604020202020204" pitchFamily="34" charset="0"/>
                <a:cs typeface="Arial" panose="020B0604020202020204" pitchFamily="34" charset="0"/>
              </a:rPr>
              <a:t>A receiver that can scan a few MHz around 1420MHz  </a:t>
            </a:r>
            <a:endParaRPr lang="en-GB" dirty="0">
              <a:latin typeface="Arial" panose="020B0604020202020204" pitchFamily="34" charset="0"/>
              <a:cs typeface="Arial" panose="020B0604020202020204" pitchFamily="34" charset="0"/>
            </a:endParaRPr>
          </a:p>
          <a:p>
            <a:r>
              <a:rPr lang="en-GB" i="1" dirty="0">
                <a:latin typeface="Arial" panose="020B0604020202020204" pitchFamily="34" charset="0"/>
                <a:cs typeface="Arial" panose="020B0604020202020204" pitchFamily="34" charset="0"/>
              </a:rPr>
              <a:t>and </a:t>
            </a:r>
            <a:endParaRPr lang="en-GB" dirty="0">
              <a:latin typeface="Arial" panose="020B0604020202020204" pitchFamily="34" charset="0"/>
              <a:cs typeface="Arial" panose="020B0604020202020204" pitchFamily="34" charset="0"/>
            </a:endParaRPr>
          </a:p>
          <a:p>
            <a:r>
              <a:rPr lang="en-GB" i="1" dirty="0">
                <a:latin typeface="Arial" panose="020B0604020202020204" pitchFamily="34" charset="0"/>
                <a:cs typeface="Arial" panose="020B0604020202020204" pitchFamily="34" charset="0"/>
              </a:rPr>
              <a:t>A data logging system.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737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736"/>
          </a:xfrm>
        </p:spPr>
        <p:txBody>
          <a:bodyPr>
            <a:normAutofit fontScale="90000"/>
          </a:bodyPr>
          <a:lstStyle/>
          <a:p>
            <a:r>
              <a:rPr lang="en-GB" dirty="0" smtClean="0"/>
              <a:t>The Receive System </a:t>
            </a:r>
            <a:r>
              <a:rPr lang="en-GB" dirty="0" err="1" smtClean="0"/>
              <a:t>Tsys</a:t>
            </a:r>
            <a:r>
              <a:rPr lang="en-GB" dirty="0" smtClean="0"/>
              <a:t> &lt;50K</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77" y="1124744"/>
            <a:ext cx="7554090" cy="259228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3861048"/>
            <a:ext cx="2160240" cy="280333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1840" y="4365104"/>
            <a:ext cx="2733119" cy="211911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8" y="4365104"/>
            <a:ext cx="2739824" cy="1930522"/>
          </a:xfrm>
          <a:prstGeom prst="rect">
            <a:avLst/>
          </a:prstGeom>
        </p:spPr>
      </p:pic>
    </p:spTree>
    <p:extLst>
      <p:ext uri="{BB962C8B-B14F-4D97-AF65-F5344CB8AC3E}">
        <p14:creationId xmlns:p14="http://schemas.microsoft.com/office/powerpoint/2010/main" val="1956998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Receiver Block Diagram</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1479" y="1556792"/>
            <a:ext cx="5988665" cy="5040560"/>
          </a:xfrm>
          <a:prstGeom prst="rect">
            <a:avLst/>
          </a:prstGeom>
        </p:spPr>
      </p:pic>
    </p:spTree>
    <p:extLst>
      <p:ext uri="{BB962C8B-B14F-4D97-AF65-F5344CB8AC3E}">
        <p14:creationId xmlns:p14="http://schemas.microsoft.com/office/powerpoint/2010/main" val="2225404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0" dirty="0"/>
              <a:t>The Data collected looks like </a:t>
            </a:r>
            <a:r>
              <a:rPr lang="en-GB" b="0" dirty="0" smtClean="0"/>
              <a:t>this</a:t>
            </a:r>
            <a:endParaRPr lang="en-GB" dirty="0"/>
          </a:p>
        </p:txBody>
      </p:sp>
      <p:sp>
        <p:nvSpPr>
          <p:cNvPr id="3" name="TextBox 2"/>
          <p:cNvSpPr txBox="1"/>
          <p:nvPr/>
        </p:nvSpPr>
        <p:spPr>
          <a:xfrm>
            <a:off x="251520" y="1268760"/>
            <a:ext cx="8784976" cy="4801314"/>
          </a:xfrm>
          <a:prstGeom prst="rect">
            <a:avLst/>
          </a:prstGeom>
          <a:noFill/>
        </p:spPr>
        <p:txBody>
          <a:bodyPr wrap="square" rtlCol="0">
            <a:spAutoFit/>
          </a:bodyPr>
          <a:lstStyle/>
          <a:p>
            <a:r>
              <a:rPr lang="en-GB" dirty="0"/>
              <a:t>Normal Scan ,,2014-01-30,17:42:46,1420.405,Int. Secs ,3,mV/dB,210,TSys K ,50</a:t>
            </a:r>
          </a:p>
          <a:p>
            <a:r>
              <a:rPr lang="en-GB" dirty="0" err="1"/>
              <a:t>MHz,km</a:t>
            </a:r>
            <a:r>
              <a:rPr lang="en-GB" dirty="0"/>
              <a:t>/</a:t>
            </a:r>
            <a:r>
              <a:rPr lang="en-GB" dirty="0" err="1"/>
              <a:t>s,DET</a:t>
            </a:r>
            <a:r>
              <a:rPr lang="en-GB" dirty="0"/>
              <a:t> 1,Atten  dB,</a:t>
            </a:r>
          </a:p>
          <a:p>
            <a:endParaRPr lang="en-GB" dirty="0"/>
          </a:p>
          <a:p>
            <a:pPr algn="ctr"/>
            <a:r>
              <a:rPr lang="en-GB" dirty="0"/>
              <a:t>1420.300,,2.04,8</a:t>
            </a:r>
          </a:p>
          <a:p>
            <a:pPr algn="ctr"/>
            <a:r>
              <a:rPr lang="en-GB" dirty="0"/>
              <a:t>1420.310,,2.08,8</a:t>
            </a:r>
          </a:p>
          <a:p>
            <a:pPr algn="ctr"/>
            <a:r>
              <a:rPr lang="en-GB" dirty="0"/>
              <a:t>1420.320,,2.10,8</a:t>
            </a:r>
          </a:p>
          <a:p>
            <a:pPr algn="ctr"/>
            <a:r>
              <a:rPr lang="en-GB" dirty="0"/>
              <a:t>1420.330,,2.15,8</a:t>
            </a:r>
          </a:p>
          <a:p>
            <a:pPr algn="ctr"/>
            <a:r>
              <a:rPr lang="en-GB" dirty="0"/>
              <a:t>1420.340,,2.24,8</a:t>
            </a:r>
          </a:p>
          <a:p>
            <a:pPr algn="ctr"/>
            <a:r>
              <a:rPr lang="en-GB" dirty="0"/>
              <a:t>1420.350,,2.35,8</a:t>
            </a:r>
          </a:p>
          <a:p>
            <a:pPr algn="ctr"/>
            <a:r>
              <a:rPr lang="en-GB" dirty="0"/>
              <a:t>1420.360,,2.51,8</a:t>
            </a:r>
          </a:p>
          <a:p>
            <a:pPr algn="ctr"/>
            <a:r>
              <a:rPr lang="en-GB" dirty="0"/>
              <a:t>1420.370,,2.62,8</a:t>
            </a:r>
          </a:p>
          <a:p>
            <a:pPr algn="ctr"/>
            <a:r>
              <a:rPr lang="en-GB" dirty="0"/>
              <a:t>1420.380,,2.66,8</a:t>
            </a:r>
          </a:p>
          <a:p>
            <a:pPr algn="ctr"/>
            <a:r>
              <a:rPr lang="en-GB" dirty="0"/>
              <a:t>1420.390,,2.63,8</a:t>
            </a:r>
          </a:p>
          <a:p>
            <a:pPr algn="ctr"/>
            <a:r>
              <a:rPr lang="en-GB" dirty="0"/>
              <a:t>1420.400,,2.61,8</a:t>
            </a:r>
          </a:p>
          <a:p>
            <a:endParaRPr lang="en-GB" dirty="0"/>
          </a:p>
          <a:p>
            <a:r>
              <a:rPr lang="en-GB" dirty="0"/>
              <a:t>[RX Control Functions </a:t>
            </a:r>
          </a:p>
          <a:p>
            <a:endParaRPr lang="en-GB" dirty="0"/>
          </a:p>
        </p:txBody>
      </p:sp>
    </p:spTree>
    <p:extLst>
      <p:ext uri="{BB962C8B-B14F-4D97-AF65-F5344CB8AC3E}">
        <p14:creationId xmlns:p14="http://schemas.microsoft.com/office/powerpoint/2010/main" val="2071303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501008"/>
            <a:ext cx="8388424" cy="321555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88640"/>
            <a:ext cx="8388424" cy="3024335"/>
          </a:xfrm>
          <a:prstGeom prst="rect">
            <a:avLst/>
          </a:prstGeom>
        </p:spPr>
      </p:pic>
      <p:sp>
        <p:nvSpPr>
          <p:cNvPr id="2" name="TextBox 1"/>
          <p:cNvSpPr txBox="1"/>
          <p:nvPr/>
        </p:nvSpPr>
        <p:spPr>
          <a:xfrm>
            <a:off x="611560" y="3789040"/>
            <a:ext cx="3528392" cy="369332"/>
          </a:xfrm>
          <a:prstGeom prst="rect">
            <a:avLst/>
          </a:prstGeom>
          <a:noFill/>
        </p:spPr>
        <p:txBody>
          <a:bodyPr wrap="square" rtlCol="0">
            <a:spAutoFit/>
          </a:bodyPr>
          <a:lstStyle/>
          <a:p>
            <a:r>
              <a:rPr lang="en-GB" i="1" dirty="0">
                <a:latin typeface="Arial" panose="020B0604020202020204" pitchFamily="34" charset="0"/>
                <a:cs typeface="Arial" panose="020B0604020202020204" pitchFamily="34" charset="0"/>
              </a:rPr>
              <a:t>Y= 10*log((</a:t>
            </a:r>
            <a:r>
              <a:rPr lang="en-GB" i="1" dirty="0" err="1">
                <a:latin typeface="Arial" panose="020B0604020202020204" pitchFamily="34" charset="0"/>
                <a:cs typeface="Arial" panose="020B0604020202020204" pitchFamily="34" charset="0"/>
              </a:rPr>
              <a:t>Ta+Tsys</a:t>
            </a:r>
            <a:r>
              <a:rPr lang="en-GB" i="1" dirty="0">
                <a:latin typeface="Arial" panose="020B0604020202020204" pitchFamily="34" charset="0"/>
                <a:cs typeface="Arial" panose="020B0604020202020204" pitchFamily="34" charset="0"/>
              </a:rPr>
              <a:t>)/ </a:t>
            </a:r>
            <a:r>
              <a:rPr lang="en-GB" i="1" dirty="0" err="1">
                <a:latin typeface="Arial" panose="020B0604020202020204" pitchFamily="34" charset="0"/>
                <a:cs typeface="Arial" panose="020B0604020202020204" pitchFamily="34" charset="0"/>
              </a:rPr>
              <a:t>Tsys</a:t>
            </a:r>
            <a:endParaRPr lang="en-GB" dirty="0"/>
          </a:p>
        </p:txBody>
      </p:sp>
    </p:spTree>
    <p:extLst>
      <p:ext uri="{BB962C8B-B14F-4D97-AF65-F5344CB8AC3E}">
        <p14:creationId xmlns:p14="http://schemas.microsoft.com/office/powerpoint/2010/main" val="3789590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96752"/>
          </a:xfrm>
        </p:spPr>
        <p:txBody>
          <a:bodyPr>
            <a:normAutofit fontScale="90000"/>
          </a:bodyPr>
          <a:lstStyle/>
          <a:p>
            <a:r>
              <a:rPr lang="en-GB" dirty="0" smtClean="0"/>
              <a:t>Observed Data for a single Pixel</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6832"/>
            <a:ext cx="9144000" cy="4566757"/>
          </a:xfrm>
          <a:prstGeom prst="rect">
            <a:avLst/>
          </a:prstGeom>
        </p:spPr>
      </p:pic>
    </p:spTree>
    <p:extLst>
      <p:ext uri="{BB962C8B-B14F-4D97-AF65-F5344CB8AC3E}">
        <p14:creationId xmlns:p14="http://schemas.microsoft.com/office/powerpoint/2010/main" val="30376397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1209</TotalTime>
  <Words>2256</Words>
  <Application>Microsoft Office PowerPoint</Application>
  <PresentationFormat>On-screen Show (4:3)</PresentationFormat>
  <Paragraphs>141</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Apex</vt:lpstr>
      <vt:lpstr>Studying the shape and motion of our Galaxy from the back yard</vt:lpstr>
      <vt:lpstr>PowerPoint Presentation</vt:lpstr>
      <vt:lpstr>F1EHN 21cm YouTube https://www.youtube.com/watch?v=HGwkZY4E64k   </vt:lpstr>
      <vt:lpstr>What do we need</vt:lpstr>
      <vt:lpstr>The Receive System Tsys &lt;50K</vt:lpstr>
      <vt:lpstr>Receiver Block Diagram</vt:lpstr>
      <vt:lpstr>The Data collected looks like this</vt:lpstr>
      <vt:lpstr>PowerPoint Presentation</vt:lpstr>
      <vt:lpstr>Observed Data for a single Pixel</vt:lpstr>
      <vt:lpstr>SDR vs KISS</vt:lpstr>
      <vt:lpstr>Making sense of the velocities</vt:lpstr>
      <vt:lpstr>Calculating VLSR</vt:lpstr>
      <vt:lpstr>Planning Observations</vt:lpstr>
      <vt:lpstr>Planning Observations</vt:lpstr>
      <vt:lpstr>Observed Spectra</vt:lpstr>
      <vt:lpstr>Observations at Latitude 0</vt:lpstr>
      <vt:lpstr>Lat 0 Long 60 to 70</vt:lpstr>
      <vt:lpstr>Observations at Different Latitudes</vt:lpstr>
      <vt:lpstr>Data can be presented Graphically </vt:lpstr>
      <vt:lpstr>More Graphics tools</vt:lpstr>
      <vt:lpstr>Our Measured rotational  Velocities</vt:lpstr>
      <vt:lpstr>Solar System rotational Velocities</vt:lpstr>
      <vt:lpstr>Galactic rotational Velocities</vt:lpstr>
      <vt:lpstr>The End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Studying the shape and motion of our Galaxy from the back yard</dc:title>
  <dc:creator>Brian</dc:creator>
  <cp:lastModifiedBy>Brian</cp:lastModifiedBy>
  <cp:revision>81</cp:revision>
  <dcterms:created xsi:type="dcterms:W3CDTF">2017-01-16T09:15:14Z</dcterms:created>
  <dcterms:modified xsi:type="dcterms:W3CDTF">2017-05-17T07:40:44Z</dcterms:modified>
</cp:coreProperties>
</file>