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9"/>
  </p:notesMasterIdLst>
  <p:sldIdLst>
    <p:sldId id="256" r:id="rId2"/>
    <p:sldId id="343" r:id="rId3"/>
    <p:sldId id="302" r:id="rId4"/>
    <p:sldId id="316" r:id="rId5"/>
    <p:sldId id="363" r:id="rId6"/>
    <p:sldId id="364" r:id="rId7"/>
    <p:sldId id="365" r:id="rId8"/>
    <p:sldId id="398" r:id="rId9"/>
    <p:sldId id="371" r:id="rId10"/>
    <p:sldId id="369" r:id="rId11"/>
    <p:sldId id="370" r:id="rId12"/>
    <p:sldId id="368" r:id="rId13"/>
    <p:sldId id="387" r:id="rId14"/>
    <p:sldId id="392" r:id="rId15"/>
    <p:sldId id="391" r:id="rId16"/>
    <p:sldId id="393" r:id="rId17"/>
    <p:sldId id="389" r:id="rId18"/>
    <p:sldId id="388" r:id="rId19"/>
    <p:sldId id="383" r:id="rId20"/>
    <p:sldId id="382" r:id="rId21"/>
    <p:sldId id="373" r:id="rId22"/>
    <p:sldId id="374" r:id="rId23"/>
    <p:sldId id="367" r:id="rId24"/>
    <p:sldId id="384" r:id="rId25"/>
    <p:sldId id="375" r:id="rId26"/>
    <p:sldId id="376" r:id="rId27"/>
    <p:sldId id="377" r:id="rId28"/>
    <p:sldId id="378" r:id="rId29"/>
    <p:sldId id="381" r:id="rId30"/>
    <p:sldId id="379" r:id="rId31"/>
    <p:sldId id="386" r:id="rId32"/>
    <p:sldId id="385" r:id="rId33"/>
    <p:sldId id="394" r:id="rId34"/>
    <p:sldId id="395" r:id="rId35"/>
    <p:sldId id="396" r:id="rId36"/>
    <p:sldId id="397" r:id="rId37"/>
    <p:sldId id="305" r:id="rId3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3" autoAdjust="0"/>
    <p:restoredTop sz="94615" autoAdjust="0"/>
  </p:normalViewPr>
  <p:slideViewPr>
    <p:cSldViewPr>
      <p:cViewPr>
        <p:scale>
          <a:sx n="90" d="100"/>
          <a:sy n="90" d="100"/>
        </p:scale>
        <p:origin x="-123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3" d="100"/>
        <a:sy n="83" d="100"/>
      </p:scale>
      <p:origin x="0" y="17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4E745A1-C4DF-43E9-BF74-04D5688C2020}" type="datetimeFigureOut">
              <a:rPr lang="de-DE"/>
              <a:pPr>
                <a:defRPr/>
              </a:pPr>
              <a:t>20.05.2017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CH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6E08978-5B2B-488E-ABB5-6E6048B64F1B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CH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CH"/>
            </a:p>
          </p:txBody>
        </p:sp>
      </p:grpSp>
      <p:sp>
        <p:nvSpPr>
          <p:cNvPr id="112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93864-BDD2-4721-A9D4-13094B74947E}" type="datetime1">
              <a:rPr lang="de-DE" smtClean="0"/>
              <a:pPr>
                <a:defRPr/>
              </a:pPr>
              <a:t>20.05.2017</a:t>
            </a:fld>
            <a:endParaRPr lang="de-DE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394F8-F39F-45C9-83AD-5DFAA9FF2B9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1479E-37A7-49A2-AC14-685A2602641F}" type="datetime1">
              <a:rPr lang="de-DE" smtClean="0"/>
              <a:pPr>
                <a:defRPr/>
              </a:pPr>
              <a:t>20.05.2017</a:t>
            </a:fld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9E2A7-8E2D-4935-A0B7-88BD39A0360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0666D-06BF-4D22-AAF0-05533782C54B}" type="datetime1">
              <a:rPr lang="de-DE" smtClean="0"/>
              <a:pPr>
                <a:defRPr/>
              </a:pPr>
              <a:t>20.05.2017</a:t>
            </a:fld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1DB5D-65F2-4A9F-A085-E1E5E965F3E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EAB21-E3C2-4496-B2AC-D84E7EA215C9}" type="datetime1">
              <a:rPr lang="de-DE" smtClean="0"/>
              <a:pPr>
                <a:defRPr/>
              </a:pPr>
              <a:t>20.05.2017</a:t>
            </a:fld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4E5A6-C905-433E-9F5D-9F0FF9CAAD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68101-064F-4616-B6BB-4D4E0A730D28}" type="datetime1">
              <a:rPr lang="de-DE" smtClean="0"/>
              <a:pPr>
                <a:defRPr/>
              </a:pPr>
              <a:t>20.05.2017</a:t>
            </a:fld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718E3-AAA7-4911-A64B-DFF896E99FA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14347-6DB3-4F1C-BE95-948D1C4A20D8}" type="datetime1">
              <a:rPr lang="de-DE" smtClean="0"/>
              <a:pPr>
                <a:defRPr/>
              </a:pPr>
              <a:t>20.05.2017</a:t>
            </a:fld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23A32-BC70-4801-BB29-9AB8121DE89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FCF9E-DE65-482D-B155-F71CFB2CB14C}" type="datetime1">
              <a:rPr lang="de-DE" smtClean="0"/>
              <a:pPr>
                <a:defRPr/>
              </a:pPr>
              <a:t>20.05.2017</a:t>
            </a:fld>
            <a:endParaRPr lang="de-DE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19988-83C4-4A9C-98E8-1C156FDD21D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F572F-2E98-4275-AF2E-4300363DDC25}" type="datetime1">
              <a:rPr lang="de-DE" smtClean="0"/>
              <a:pPr>
                <a:defRPr/>
              </a:pPr>
              <a:t>20.05.2017</a:t>
            </a:fld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11BA3-881E-428F-B9D2-7078524C5B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EEA4A-77D0-4010-A9A0-AC0E14E8ACE9}" type="datetime1">
              <a:rPr lang="de-DE" smtClean="0"/>
              <a:pPr>
                <a:defRPr/>
              </a:pPr>
              <a:t>20.05.2017</a:t>
            </a:fld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57174-07FC-47A4-8CC8-09F2F585C3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80DB-5102-4F40-A077-EDDD764DD6DB}" type="datetime1">
              <a:rPr lang="de-DE" smtClean="0"/>
              <a:pPr>
                <a:defRPr/>
              </a:pPr>
              <a:t>20.05.2017</a:t>
            </a:fld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74E08-4D27-4FBC-A11A-45D691AB5DD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31438-0956-4009-A893-9B62837FF388}" type="datetime1">
              <a:rPr lang="de-DE" smtClean="0"/>
              <a:pPr>
                <a:defRPr/>
              </a:pPr>
              <a:t>20.05.2017</a:t>
            </a:fld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48959-4EBA-45C1-B05F-2A6DA90693D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158B19A6-6317-46DC-AE8E-402537BC91ED}" type="datetime1">
              <a:rPr lang="de-DE" smtClean="0"/>
              <a:pPr>
                <a:defRPr/>
              </a:pPr>
              <a:t>20.05.2017</a:t>
            </a:fld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623CE3A-4898-4D19-8413-3B0FFF9A38A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2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/>
              </a:p>
            </p:txBody>
          </p:sp>
          <p:sp>
            <p:nvSpPr>
              <p:cNvPr id="102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/>
              </a:p>
            </p:txBody>
          </p:sp>
          <p:sp>
            <p:nvSpPr>
              <p:cNvPr id="102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/>
              </a:p>
            </p:txBody>
          </p:sp>
          <p:sp>
            <p:nvSpPr>
              <p:cNvPr id="102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/>
              </a:p>
            </p:txBody>
          </p:sp>
          <p:sp>
            <p:nvSpPr>
              <p:cNvPr id="102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/>
              </a:p>
            </p:txBody>
          </p:sp>
        </p:grpSp>
        <p:sp>
          <p:nvSpPr>
            <p:cNvPr id="102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CH"/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CH"/>
            </a:p>
          </p:txBody>
        </p:sp>
      </p:grpSp>
      <p:sp>
        <p:nvSpPr>
          <p:cNvPr id="102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0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Measurments</a:t>
            </a:r>
            <a:endParaRPr lang="de-DE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5085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endParaRPr lang="de-CH" sz="2400" dirty="0" smtClean="0"/>
          </a:p>
          <a:p>
            <a:pPr eaLnBrk="1" hangingPunct="1">
              <a:defRPr/>
            </a:pPr>
            <a:r>
              <a:rPr lang="de-CH" sz="2400" dirty="0" smtClean="0"/>
              <a:t>HB9BBD</a:t>
            </a:r>
            <a:endParaRPr lang="de-DE" sz="24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394F8-F39F-45C9-83AD-5DFAA9FF2B9A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Örebro 2017  Dominique Fässler HB9BBD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3284984"/>
            <a:ext cx="3094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i="1" dirty="0" smtClean="0"/>
              <a:t>   </a:t>
            </a:r>
            <a:r>
              <a:rPr lang="de-CH" sz="2400" i="1" dirty="0" smtClean="0"/>
              <a:t>Plots of LNAs measured</a:t>
            </a:r>
            <a:endParaRPr lang="de-CH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1296 MHz</a:t>
            </a:r>
            <a:endParaRPr lang="de-DE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5A6-C905-433E-9F5D-9F0FF9CAAD1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899592" y="2852936"/>
            <a:ext cx="10743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HB9BBD</a:t>
            </a:r>
          </a:p>
          <a:p>
            <a:r>
              <a:rPr lang="de-CH" dirty="0" smtClean="0"/>
              <a:t>2-052</a:t>
            </a:r>
          </a:p>
          <a:p>
            <a:endParaRPr lang="de-CH" dirty="0" smtClean="0"/>
          </a:p>
          <a:p>
            <a:endParaRPr lang="de-CH" dirty="0"/>
          </a:p>
        </p:txBody>
      </p:sp>
      <p:pic>
        <p:nvPicPr>
          <p:cNvPr id="7170" name="Picture 2" descr="C:\Users\hb9bbd\Desktop\Örebro 2017\1296\HB9BBD  2-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12776"/>
            <a:ext cx="6096000" cy="4572000"/>
          </a:xfrm>
          <a:prstGeom prst="rect">
            <a:avLst/>
          </a:prstGeom>
          <a:noFill/>
        </p:spPr>
      </p:pic>
      <p:pic>
        <p:nvPicPr>
          <p:cNvPr id="9" name="Picture 4" descr="http://hb9bbd.ch/img/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81128"/>
            <a:ext cx="1893734" cy="1419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1296 MHz</a:t>
            </a:r>
            <a:endParaRPr lang="de-DE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5A6-C905-433E-9F5D-9F0FF9CAAD1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899592" y="2852936"/>
            <a:ext cx="10743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HB9BBD</a:t>
            </a:r>
          </a:p>
          <a:p>
            <a:r>
              <a:rPr lang="de-CH" dirty="0" smtClean="0"/>
              <a:t>2-084</a:t>
            </a:r>
          </a:p>
          <a:p>
            <a:endParaRPr lang="de-CH" dirty="0" smtClean="0"/>
          </a:p>
          <a:p>
            <a:endParaRPr lang="de-CH" dirty="0"/>
          </a:p>
        </p:txBody>
      </p:sp>
      <p:pic>
        <p:nvPicPr>
          <p:cNvPr id="6146" name="Picture 2" descr="C:\Users\hb9bbd\Desktop\Örebro 2017\1296\HB9BBD  2-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12776"/>
            <a:ext cx="6096000" cy="4572000"/>
          </a:xfrm>
          <a:prstGeom prst="rect">
            <a:avLst/>
          </a:prstGeom>
          <a:noFill/>
        </p:spPr>
      </p:pic>
      <p:pic>
        <p:nvPicPr>
          <p:cNvPr id="9" name="Picture 4" descr="http://hb9bbd.ch/img/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81128"/>
            <a:ext cx="1893734" cy="1419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1296 MHz</a:t>
            </a:r>
            <a:endParaRPr lang="de-DE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5A6-C905-433E-9F5D-9F0FF9CAAD1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899592" y="2852936"/>
            <a:ext cx="10743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HB9BBD</a:t>
            </a:r>
          </a:p>
          <a:p>
            <a:r>
              <a:rPr lang="de-CH" dirty="0" smtClean="0"/>
              <a:t>2-084</a:t>
            </a:r>
          </a:p>
          <a:p>
            <a:endParaRPr lang="de-CH" dirty="0" smtClean="0"/>
          </a:p>
          <a:p>
            <a:endParaRPr lang="de-CH" dirty="0"/>
          </a:p>
        </p:txBody>
      </p:sp>
      <p:pic>
        <p:nvPicPr>
          <p:cNvPr id="8194" name="Picture 2" descr="C:\Users\hb9bbd\Desktop\Örebro 2017\1296\HB9BBD  2-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12776"/>
            <a:ext cx="6096000" cy="4572000"/>
          </a:xfrm>
          <a:prstGeom prst="rect">
            <a:avLst/>
          </a:prstGeom>
          <a:noFill/>
        </p:spPr>
      </p:pic>
      <p:pic>
        <p:nvPicPr>
          <p:cNvPr id="8196" name="Picture 4" descr="http://hb9bbd.ch/img/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81128"/>
            <a:ext cx="1893734" cy="1419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1420 MHz</a:t>
            </a:r>
            <a:endParaRPr lang="de-DE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5A6-C905-433E-9F5D-9F0FF9CAAD1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899592" y="2852936"/>
            <a:ext cx="11240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HB9DUK</a:t>
            </a:r>
          </a:p>
          <a:p>
            <a:r>
              <a:rPr lang="de-CH" i="1" dirty="0" smtClean="0"/>
              <a:t>IC AMP</a:t>
            </a:r>
          </a:p>
          <a:p>
            <a:endParaRPr lang="de-CH" dirty="0" smtClean="0"/>
          </a:p>
          <a:p>
            <a:endParaRPr lang="de-CH" dirty="0"/>
          </a:p>
        </p:txBody>
      </p:sp>
      <p:pic>
        <p:nvPicPr>
          <p:cNvPr id="75778" name="Picture 2" descr="C:\Users\hb9bbd\Desktop\Örebro 2017\WIDEBAND\HB9DUK 1420 MH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2320 MHz</a:t>
            </a:r>
            <a:endParaRPr lang="de-DE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5A6-C905-433E-9F5D-9F0FF9CAAD1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899592" y="2852936"/>
            <a:ext cx="9316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PA7JB</a:t>
            </a:r>
          </a:p>
          <a:p>
            <a:r>
              <a:rPr lang="de-CH" i="1" dirty="0" smtClean="0"/>
              <a:t>G4DDK</a:t>
            </a:r>
          </a:p>
          <a:p>
            <a:endParaRPr lang="de-CH" dirty="0" smtClean="0"/>
          </a:p>
          <a:p>
            <a:endParaRPr lang="de-CH" dirty="0"/>
          </a:p>
        </p:txBody>
      </p:sp>
      <p:pic>
        <p:nvPicPr>
          <p:cNvPr id="77826" name="Picture 2" descr="C:\Users\hb9bbd\Desktop\Örebro 2017\2.4\PA7JB G4DD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478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2320 MHz</a:t>
            </a:r>
            <a:endParaRPr lang="de-DE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5A6-C905-433E-9F5D-9F0FF9CAAD1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899592" y="2852936"/>
            <a:ext cx="10567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SM7GEP</a:t>
            </a:r>
          </a:p>
          <a:p>
            <a:r>
              <a:rPr lang="de-CH" i="1" dirty="0" smtClean="0"/>
              <a:t>DJ9BV</a:t>
            </a:r>
          </a:p>
          <a:p>
            <a:endParaRPr lang="de-CH" dirty="0" smtClean="0"/>
          </a:p>
          <a:p>
            <a:endParaRPr lang="de-CH" dirty="0"/>
          </a:p>
        </p:txBody>
      </p:sp>
      <p:pic>
        <p:nvPicPr>
          <p:cNvPr id="78850" name="Picture 2" descr="C:\Users\hb9bbd\Desktop\Örebro 2017\2.4\SM7GEP DJ9B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2320 MHz</a:t>
            </a:r>
            <a:endParaRPr lang="de-DE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5A6-C905-433E-9F5D-9F0FF9CAAD1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899592" y="2852936"/>
            <a:ext cx="10567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SM7GEP</a:t>
            </a:r>
          </a:p>
          <a:p>
            <a:r>
              <a:rPr lang="de-CH" i="1" dirty="0" smtClean="0"/>
              <a:t>G4DDK</a:t>
            </a:r>
          </a:p>
          <a:p>
            <a:endParaRPr lang="de-CH" dirty="0" smtClean="0"/>
          </a:p>
          <a:p>
            <a:endParaRPr lang="de-CH" dirty="0"/>
          </a:p>
        </p:txBody>
      </p:sp>
      <p:pic>
        <p:nvPicPr>
          <p:cNvPr id="79874" name="Picture 2" descr="C:\Users\hb9bbd\Desktop\Örebro 2017\2.4\SM7GEP G4DD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4076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3.4 GHz</a:t>
            </a:r>
            <a:endParaRPr lang="de-DE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de-DE" dirty="0" smtClean="0"/>
              <a:t>Sorry, chart somehow lost..  </a:t>
            </a:r>
            <a:r>
              <a:rPr lang="de-DE" dirty="0" smtClean="0"/>
              <a:t>:</a:t>
            </a:r>
            <a:r>
              <a:rPr lang="de-DE" dirty="0" smtClean="0"/>
              <a:t>-(</a:t>
            </a: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5A6-C905-433E-9F5D-9F0FF9CAAD1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899592" y="2852936"/>
            <a:ext cx="42242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PA7JB	        NF	0.68 dB	   G  13.18 dB</a:t>
            </a:r>
          </a:p>
          <a:p>
            <a:endParaRPr lang="de-CH" dirty="0" smtClean="0"/>
          </a:p>
          <a:p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5.7 GHz</a:t>
            </a:r>
            <a:endParaRPr lang="de-DE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5A6-C905-433E-9F5D-9F0FF9CAAD1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899592" y="2852936"/>
            <a:ext cx="848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PA7JB</a:t>
            </a:r>
          </a:p>
          <a:p>
            <a:r>
              <a:rPr lang="de-CH" i="1" dirty="0" smtClean="0"/>
              <a:t>DJ9BV</a:t>
            </a:r>
          </a:p>
          <a:p>
            <a:endParaRPr lang="de-CH" dirty="0" smtClean="0"/>
          </a:p>
          <a:p>
            <a:endParaRPr lang="de-CH" dirty="0"/>
          </a:p>
        </p:txBody>
      </p:sp>
      <p:pic>
        <p:nvPicPr>
          <p:cNvPr id="76802" name="Picture 2" descr="C:\Users\hb9bbd\Desktop\Örebro 2017\3.4\PA7JB DJ9B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4076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10‘368 MHz</a:t>
            </a:r>
            <a:endParaRPr lang="de-DE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5A6-C905-433E-9F5D-9F0FF9CAAD1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7544" y="1628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de-DE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de-DE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de-DE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de-DE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de-DE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de-DE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de-DE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682" name="Picture 2" descr="C:\Users\hb9bbd\Desktop\Örebro 2017\10\SM3BYA  10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12776"/>
            <a:ext cx="6096000" cy="4572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115616" y="3573016"/>
            <a:ext cx="1032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SM3BYA</a:t>
            </a:r>
          </a:p>
          <a:p>
            <a:r>
              <a:rPr lang="de-CH" i="1" dirty="0" smtClean="0"/>
              <a:t>SM3BYA</a:t>
            </a:r>
            <a:endParaRPr lang="de-CH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Introduction</a:t>
            </a:r>
            <a:br>
              <a:rPr lang="de-CH" dirty="0" smtClean="0"/>
            </a:br>
            <a:endParaRPr lang="de-DE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7931224" cy="427707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/>
              <a:t>First time in my life no LNA for 144 MHz and for 432 MHz were to be measured at a conference...</a:t>
            </a:r>
            <a:endParaRPr lang="de-DE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/>
              <a:t>2 noise sources had been measured on the basis of the SNS noise head N4000A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de-DE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5A6-C905-433E-9F5D-9F0FF9CAAD1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Örebro 2017  Dominique Fässler HB9BBD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645024"/>
            <a:ext cx="2597708" cy="229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10‘368 MHz</a:t>
            </a:r>
            <a:endParaRPr lang="de-DE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5A6-C905-433E-9F5D-9F0FF9CAAD1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899592" y="2852936"/>
            <a:ext cx="1507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HB9BBD</a:t>
            </a:r>
          </a:p>
          <a:p>
            <a:r>
              <a:rPr lang="de-CH" i="1" dirty="0" smtClean="0"/>
              <a:t>F1OPA #1615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7544" y="1628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de-DE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de-DE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de-DE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de-DE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de-DE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de-DE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de-DE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0658" name="Picture 2" descr="C:\Users\hb9bbd\Desktop\Örebro 2017\10\F10PA  #1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1277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10‘368 MHz</a:t>
            </a:r>
            <a:endParaRPr lang="de-DE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5A6-C905-433E-9F5D-9F0FF9CAAD1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899592" y="2852936"/>
            <a:ext cx="10743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HB9BBD</a:t>
            </a:r>
          </a:p>
          <a:p>
            <a:r>
              <a:rPr lang="de-CH" i="1" dirty="0" smtClean="0"/>
              <a:t>DL3BPC</a:t>
            </a:r>
          </a:p>
          <a:p>
            <a:endParaRPr lang="de-CH" dirty="0" smtClean="0"/>
          </a:p>
          <a:p>
            <a:endParaRPr lang="de-CH" dirty="0"/>
          </a:p>
        </p:txBody>
      </p:sp>
      <p:pic>
        <p:nvPicPr>
          <p:cNvPr id="63490" name="Picture 2" descr="C:\Users\hb9bbd\Desktop\Örebro 2017\10\HB9BBD  DL3BC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12776"/>
            <a:ext cx="6096000" cy="457200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085184"/>
            <a:ext cx="2088232" cy="88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10‘368 MHz</a:t>
            </a:r>
            <a:endParaRPr lang="de-DE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5A6-C905-433E-9F5D-9F0FF9CAAD1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899592" y="2852936"/>
            <a:ext cx="11240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HB9DUK</a:t>
            </a:r>
          </a:p>
          <a:p>
            <a:r>
              <a:rPr lang="de-CH" i="1" dirty="0" smtClean="0"/>
              <a:t>DB6NT</a:t>
            </a:r>
          </a:p>
          <a:p>
            <a:endParaRPr lang="de-CH" dirty="0" smtClean="0"/>
          </a:p>
          <a:p>
            <a:endParaRPr lang="de-CH" dirty="0"/>
          </a:p>
        </p:txBody>
      </p:sp>
      <p:pic>
        <p:nvPicPr>
          <p:cNvPr id="64517" name="Picture 5" descr="C:\Users\hb9bbd\Desktop\Örebro 2017\10\HB9DUK  KUHNE WR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34076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10‘368 MHz</a:t>
            </a:r>
            <a:endParaRPr lang="de-DE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5A6-C905-433E-9F5D-9F0FF9CAAD1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899592" y="2852936"/>
            <a:ext cx="10743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HB9BBD</a:t>
            </a:r>
          </a:p>
          <a:p>
            <a:r>
              <a:rPr lang="de-CH" i="1" dirty="0" smtClean="0"/>
              <a:t>HB9BBD</a:t>
            </a:r>
          </a:p>
          <a:p>
            <a:endParaRPr lang="de-CH" dirty="0" smtClean="0"/>
          </a:p>
          <a:p>
            <a:endParaRPr lang="de-CH" dirty="0"/>
          </a:p>
        </p:txBody>
      </p:sp>
      <p:pic>
        <p:nvPicPr>
          <p:cNvPr id="9218" name="Picture 2" descr="C:\Users\hb9bbd\Desktop\Örebro 2017\10\HB9BBD H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12776"/>
            <a:ext cx="6096000" cy="4572000"/>
          </a:xfrm>
          <a:prstGeom prst="rect">
            <a:avLst/>
          </a:prstGeom>
          <a:noFill/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7544" y="1628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de-DE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de-DE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de-DE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de-DE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de-DE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de-DE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de-DE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10‘368 MHz</a:t>
            </a:r>
            <a:endParaRPr lang="de-DE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5A6-C905-433E-9F5D-9F0FF9CAAD1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899592" y="2852936"/>
            <a:ext cx="1507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HB9BBD</a:t>
            </a:r>
          </a:p>
          <a:p>
            <a:r>
              <a:rPr lang="de-CH" i="1" dirty="0" smtClean="0"/>
              <a:t>F1OPA #1615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7544" y="1628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de-DE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de-DE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de-DE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de-DE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de-DE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de-DE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de-DE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0658" name="Picture 2" descr="C:\Users\hb9bbd\Desktop\Örebro 2017\10\F10PA  #1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12776"/>
            <a:ext cx="6096000" cy="4572000"/>
          </a:xfrm>
          <a:prstGeom prst="rect">
            <a:avLst/>
          </a:prstGeom>
          <a:noFill/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941168"/>
            <a:ext cx="2232248" cy="99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10‘368 MHz</a:t>
            </a:r>
            <a:endParaRPr lang="de-DE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5A6-C905-433E-9F5D-9F0FF9CAAD1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899592" y="2852936"/>
            <a:ext cx="16055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HB9DUK</a:t>
            </a:r>
          </a:p>
          <a:p>
            <a:r>
              <a:rPr lang="de-CH" i="1" dirty="0" smtClean="0"/>
              <a:t>Copy of DB6NT</a:t>
            </a:r>
          </a:p>
          <a:p>
            <a:r>
              <a:rPr lang="de-CH" i="1" dirty="0" smtClean="0"/>
              <a:t>No name</a:t>
            </a:r>
          </a:p>
          <a:p>
            <a:endParaRPr lang="de-CH" dirty="0" smtClean="0"/>
          </a:p>
          <a:p>
            <a:endParaRPr lang="de-CH" dirty="0"/>
          </a:p>
        </p:txBody>
      </p:sp>
      <p:pic>
        <p:nvPicPr>
          <p:cNvPr id="65538" name="Picture 2" descr="C:\Users\hb9bbd\Desktop\Örebro 2017\10\HB9DUK  NO NAME KUHNE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34076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10‘368 MHz</a:t>
            </a:r>
            <a:endParaRPr lang="de-DE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5A6-C905-433E-9F5D-9F0FF9CAAD1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899592" y="2852936"/>
            <a:ext cx="11240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HB9DUK</a:t>
            </a:r>
          </a:p>
          <a:p>
            <a:r>
              <a:rPr lang="de-CH" i="1" dirty="0" smtClean="0"/>
              <a:t>DB6NT</a:t>
            </a:r>
          </a:p>
          <a:p>
            <a:endParaRPr lang="de-CH" dirty="0" smtClean="0"/>
          </a:p>
          <a:p>
            <a:endParaRPr lang="de-CH" dirty="0"/>
          </a:p>
        </p:txBody>
      </p:sp>
      <p:pic>
        <p:nvPicPr>
          <p:cNvPr id="66562" name="Picture 2" descr="C:\Users\hb9bbd\Desktop\Örebro 2017\10\HB9DUK KUHNE 2 S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34076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10‘368 MHz</a:t>
            </a:r>
            <a:endParaRPr lang="de-DE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5A6-C905-433E-9F5D-9F0FF9CAAD1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899592" y="2852936"/>
            <a:ext cx="109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OK1DFC</a:t>
            </a:r>
          </a:p>
          <a:p>
            <a:r>
              <a:rPr lang="de-CH" i="1" dirty="0" smtClean="0"/>
              <a:t>DB6NT</a:t>
            </a:r>
            <a:endParaRPr lang="de-CH" dirty="0"/>
          </a:p>
        </p:txBody>
      </p:sp>
      <p:pic>
        <p:nvPicPr>
          <p:cNvPr id="67586" name="Picture 2" descr="C:\Users\hb9bbd\Desktop\Örebro 2017\10\OK1DFC DB6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4076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10‘368 MHz</a:t>
            </a:r>
            <a:endParaRPr lang="de-DE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5A6-C905-433E-9F5D-9F0FF9CAAD1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899592" y="2852936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PA2DW</a:t>
            </a:r>
          </a:p>
          <a:p>
            <a:r>
              <a:rPr lang="de-CH" i="1" dirty="0" smtClean="0"/>
              <a:t>DL3BPC</a:t>
            </a:r>
            <a:endParaRPr lang="de-CH" dirty="0"/>
          </a:p>
        </p:txBody>
      </p:sp>
      <p:pic>
        <p:nvPicPr>
          <p:cNvPr id="68610" name="Picture 2" descr="C:\Users\hb9bbd\Desktop\Örebro 2017\10\PA2DW  DL3BP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6096000" cy="457200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229200"/>
            <a:ext cx="1800200" cy="76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10‘368 MHz</a:t>
            </a:r>
            <a:endParaRPr lang="de-DE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5A6-C905-433E-9F5D-9F0FF9CAAD1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899592" y="2852936"/>
            <a:ext cx="109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OK1DFC</a:t>
            </a:r>
          </a:p>
          <a:p>
            <a:r>
              <a:rPr lang="de-CH" i="1" dirty="0" smtClean="0"/>
              <a:t>DB6NT</a:t>
            </a:r>
            <a:endParaRPr lang="de-CH" dirty="0"/>
          </a:p>
        </p:txBody>
      </p:sp>
      <p:pic>
        <p:nvPicPr>
          <p:cNvPr id="67586" name="Picture 2" descr="C:\Users\hb9bbd\Desktop\Örebro 2017\10\OK1DFC DB6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4076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dirty="0" smtClean="0"/>
              <a:t>Agenda</a:t>
            </a:r>
            <a:endParaRPr lang="de-DE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84784"/>
            <a:ext cx="8856984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dirty="0" smtClean="0"/>
              <a:t>Wide-Band amplifiers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 smtClean="0"/>
              <a:t> </a:t>
            </a:r>
            <a:r>
              <a:rPr lang="de-DE" dirty="0" smtClean="0"/>
              <a:t>1296 MHz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 smtClean="0"/>
              <a:t> </a:t>
            </a:r>
            <a:r>
              <a:rPr lang="de-DE" dirty="0" smtClean="0"/>
              <a:t>1420 MHz</a:t>
            </a: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 smtClean="0"/>
              <a:t> </a:t>
            </a:r>
            <a:r>
              <a:rPr lang="de-DE" dirty="0" smtClean="0"/>
              <a:t>2.4 GHz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 smtClean="0"/>
              <a:t> </a:t>
            </a:r>
            <a:r>
              <a:rPr lang="de-DE" dirty="0" smtClean="0"/>
              <a:t>3.4 GHz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 smtClean="0"/>
              <a:t> </a:t>
            </a:r>
            <a:r>
              <a:rPr lang="de-DE" dirty="0" smtClean="0"/>
              <a:t>10‘368 MHz </a:t>
            </a:r>
            <a:r>
              <a:rPr lang="de-DE" sz="2000" dirty="0" smtClean="0"/>
              <a:t>(</a:t>
            </a:r>
            <a:r>
              <a:rPr lang="de-DE" sz="2000" i="1" dirty="0" smtClean="0"/>
              <a:t>all results incl. WG-SMA adapter!, where applicable)</a:t>
            </a:r>
            <a:endParaRPr lang="de-DE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 smtClean="0"/>
              <a:t> </a:t>
            </a:r>
            <a:r>
              <a:rPr lang="de-DE" dirty="0" smtClean="0"/>
              <a:t>App</a:t>
            </a:r>
            <a:r>
              <a:rPr lang="de-DE" dirty="0" smtClean="0"/>
              <a:t>endix: ENR Tables of reference Noise Head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de-DE" dirty="0" smtClean="0"/>
              <a:t>	</a:t>
            </a:r>
            <a:r>
              <a:rPr lang="de-DE" dirty="0" smtClean="0"/>
              <a:t> Agilent N4000A and Noise-Head rel.ENR</a:t>
            </a:r>
            <a:endParaRPr lang="de-DE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5A6-C905-433E-9F5D-9F0FF9CAAD1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Örebro 2017  Dominique Fässler HB9BBD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10‘368 MHz</a:t>
            </a:r>
            <a:endParaRPr lang="de-DE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5A6-C905-433E-9F5D-9F0FF9CAAD1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899592" y="2852936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SM2CEW</a:t>
            </a:r>
          </a:p>
          <a:p>
            <a:r>
              <a:rPr lang="de-CH" i="1" dirty="0" smtClean="0"/>
              <a:t>KU LNB</a:t>
            </a:r>
            <a:endParaRPr lang="de-CH" dirty="0"/>
          </a:p>
        </p:txBody>
      </p:sp>
      <p:pic>
        <p:nvPicPr>
          <p:cNvPr id="69634" name="Picture 2" descr="C:\Users\hb9bbd\Desktop\Örebro 2017\10\SM2CEW  KU LN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10‘368 MHz</a:t>
            </a:r>
            <a:endParaRPr lang="de-DE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5A6-C905-433E-9F5D-9F0FF9CAAD1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899592" y="2852936"/>
            <a:ext cx="11140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CH" dirty="0" smtClean="0"/>
          </a:p>
          <a:p>
            <a:r>
              <a:rPr lang="de-CH" dirty="0" smtClean="0"/>
              <a:t>UA3AVR</a:t>
            </a:r>
          </a:p>
          <a:p>
            <a:r>
              <a:rPr lang="de-CH" i="1" dirty="0" smtClean="0"/>
              <a:t>UA3AVR</a:t>
            </a:r>
          </a:p>
          <a:p>
            <a:endParaRPr lang="de-CH" i="1" dirty="0"/>
          </a:p>
        </p:txBody>
      </p:sp>
      <p:pic>
        <p:nvPicPr>
          <p:cNvPr id="74754" name="Picture 2" descr="C:\Users\hb9bbd\Desktop\Örebro 2017\10\UA3AVR  H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478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10‘368 MHz</a:t>
            </a:r>
            <a:endParaRPr lang="de-DE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5A6-C905-433E-9F5D-9F0FF9CAAD1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899592" y="2852936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SM7GEP</a:t>
            </a:r>
          </a:p>
          <a:p>
            <a:r>
              <a:rPr lang="de-CH" i="1" dirty="0" smtClean="0"/>
              <a:t>DL3BPC</a:t>
            </a:r>
          </a:p>
        </p:txBody>
      </p:sp>
      <p:pic>
        <p:nvPicPr>
          <p:cNvPr id="73730" name="Picture 2" descr="C:\Users\hb9bbd\Desktop\Örebro 2017\10\SM7GEP  DL3BP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4076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APPENDIX</a:t>
            </a:r>
            <a:endParaRPr lang="de-DE" sz="40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de-DE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		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5A6-C905-433E-9F5D-9F0FF9CAAD1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2771800" y="1412776"/>
            <a:ext cx="345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ENR TABLES N4000A (HB9BBD)</a:t>
            </a:r>
            <a:endParaRPr lang="de-CH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16832"/>
            <a:ext cx="4918050" cy="423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APPENDIX</a:t>
            </a:r>
            <a:endParaRPr lang="de-DE" sz="40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de-DE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		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5A6-C905-433E-9F5D-9F0FF9CAAD1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2771800" y="1412776"/>
            <a:ext cx="345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ENR TABLES N4000A (HB9BBD)</a:t>
            </a:r>
            <a:endParaRPr lang="de-CH" dirty="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2816"/>
            <a:ext cx="535736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NOISE-HEADS:  DL6SH</a:t>
            </a:r>
            <a:endParaRPr lang="de-DE" sz="40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de-DE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		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5A6-C905-433E-9F5D-9F0FF9CAAD1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  <p:pic>
        <p:nvPicPr>
          <p:cNvPr id="82949" name="Picture 5" descr="C:\Users\hb9bbd\Desktop\Örebro 2017\NOISE HEADS\DL6SH  HIGH B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16832"/>
            <a:ext cx="3987064" cy="3168352"/>
          </a:xfrm>
          <a:prstGeom prst="rect">
            <a:avLst/>
          </a:prstGeom>
          <a:noFill/>
        </p:spPr>
      </p:pic>
      <p:pic>
        <p:nvPicPr>
          <p:cNvPr id="82950" name="Picture 6" descr="C:\Users\hb9bbd\Desktop\Örebro 2017\NOISE HEADS\DL6SH  LOW B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4220543" cy="3165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NOISE-HEAD:  SM7FWZ</a:t>
            </a:r>
            <a:endParaRPr lang="de-DE" sz="40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de-DE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		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5A6-C905-433E-9F5D-9F0FF9CAAD1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  <p:pic>
        <p:nvPicPr>
          <p:cNvPr id="83970" name="Picture 2" descr="C:\Users\hb9bbd\Desktop\Örebro 2017\NOISE HEADS\SM7FWZ HIGH B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20888"/>
            <a:ext cx="4379217" cy="3284413"/>
          </a:xfrm>
          <a:prstGeom prst="rect">
            <a:avLst/>
          </a:prstGeom>
          <a:noFill/>
        </p:spPr>
      </p:pic>
      <p:pic>
        <p:nvPicPr>
          <p:cNvPr id="83971" name="Picture 3" descr="C:\Users\hb9bbd\Desktop\Örebro 2017\NOISE HEADS\SM7FWZ LOW B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420888"/>
            <a:ext cx="4367808" cy="3275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Questions ?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de-DE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		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891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571625"/>
            <a:ext cx="6767513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5A6-C905-433E-9F5D-9F0FF9CAAD1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Wide-Band amplifiers</a:t>
            </a:r>
            <a:endParaRPr lang="de-DE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5A6-C905-433E-9F5D-9F0FF9CAAD1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  <p:pic>
        <p:nvPicPr>
          <p:cNvPr id="2051" name="Picture 3" descr="C:\Users\hb9bbd\Desktop\Örebro 2017\WIDEBAND\PA2DW SPF5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12776"/>
            <a:ext cx="6096000" cy="4572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27584" y="2564904"/>
            <a:ext cx="1210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PA2DW</a:t>
            </a:r>
          </a:p>
          <a:p>
            <a:r>
              <a:rPr lang="de-CH" dirty="0" smtClean="0"/>
              <a:t>Low-Bands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Wide-Band amplifiers</a:t>
            </a:r>
            <a:endParaRPr lang="de-DE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5A6-C905-433E-9F5D-9F0FF9CAAD1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  <p:sp>
        <p:nvSpPr>
          <p:cNvPr id="13" name="TextBox 12"/>
          <p:cNvSpPr txBox="1"/>
          <p:nvPr/>
        </p:nvSpPr>
        <p:spPr>
          <a:xfrm>
            <a:off x="827584" y="2564904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SM2CEW</a:t>
            </a:r>
            <a:endParaRPr lang="de-CH" dirty="0"/>
          </a:p>
        </p:txBody>
      </p:sp>
      <p:pic>
        <p:nvPicPr>
          <p:cNvPr id="3074" name="Picture 2" descr="C:\Users\hb9bbd\Desktop\Örebro 2017\WIDEBAND\SM2C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Wide-Band amplifiers</a:t>
            </a:r>
            <a:endParaRPr lang="de-DE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5A6-C905-433E-9F5D-9F0FF9CAAD1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  <p:pic>
        <p:nvPicPr>
          <p:cNvPr id="4098" name="Picture 2" descr="C:\Users\hb9bbd\Desktop\Örebro 2017\WIDEBAND\SM7GEP PGA103+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340768"/>
            <a:ext cx="6096000" cy="4572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99592" y="2852936"/>
            <a:ext cx="11304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SM7GEP</a:t>
            </a:r>
          </a:p>
          <a:p>
            <a:r>
              <a:rPr lang="de-CH" dirty="0" smtClean="0"/>
              <a:t>PGA103+</a:t>
            </a:r>
          </a:p>
          <a:p>
            <a:endParaRPr lang="de-CH" dirty="0" smtClean="0"/>
          </a:p>
          <a:p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Wide-Band amplifiers</a:t>
            </a:r>
            <a:endParaRPr lang="de-DE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5A6-C905-433E-9F5D-9F0FF9CAAD1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899592" y="2852936"/>
            <a:ext cx="10567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SM7GEP</a:t>
            </a:r>
          </a:p>
          <a:p>
            <a:r>
              <a:rPr lang="de-CH" dirty="0" smtClean="0"/>
              <a:t>W2ODO</a:t>
            </a:r>
          </a:p>
          <a:p>
            <a:endParaRPr lang="de-CH" dirty="0" smtClean="0"/>
          </a:p>
          <a:p>
            <a:endParaRPr lang="de-CH" dirty="0"/>
          </a:p>
        </p:txBody>
      </p:sp>
      <p:pic>
        <p:nvPicPr>
          <p:cNvPr id="5122" name="Picture 2" descr="C:\Users\hb9bbd\Desktop\Örebro 2017\WIDEBAND\SM7GEP W2O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1277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1296 MHz</a:t>
            </a:r>
            <a:endParaRPr lang="de-DE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5A6-C905-433E-9F5D-9F0FF9CAAD1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899592" y="2852936"/>
            <a:ext cx="10567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SM7GEP</a:t>
            </a:r>
          </a:p>
          <a:p>
            <a:r>
              <a:rPr lang="de-CH" i="1" dirty="0" smtClean="0"/>
              <a:t>DJ9BV</a:t>
            </a:r>
          </a:p>
          <a:p>
            <a:endParaRPr lang="de-CH" dirty="0" smtClean="0"/>
          </a:p>
          <a:p>
            <a:endParaRPr lang="de-CH" dirty="0"/>
          </a:p>
        </p:txBody>
      </p:sp>
      <p:pic>
        <p:nvPicPr>
          <p:cNvPr id="84994" name="Picture 2" descr="C:\Users\hb9bbd\Desktop\Örebro 2017\1296\SM7GEP DJ9B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34076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1296 MHz</a:t>
            </a:r>
            <a:endParaRPr lang="de-DE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5A6-C905-433E-9F5D-9F0FF9CAAD1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Örebro 2017  Dominique Fässler HB9BBD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899592" y="2852936"/>
            <a:ext cx="10567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SM7GEP</a:t>
            </a:r>
          </a:p>
          <a:p>
            <a:r>
              <a:rPr lang="de-CH" i="1" dirty="0" smtClean="0"/>
              <a:t>G4DDK</a:t>
            </a:r>
          </a:p>
          <a:p>
            <a:endParaRPr lang="de-CH" dirty="0" smtClean="0"/>
          </a:p>
          <a:p>
            <a:endParaRPr lang="de-CH" dirty="0"/>
          </a:p>
        </p:txBody>
      </p:sp>
      <p:pic>
        <p:nvPicPr>
          <p:cNvPr id="62466" name="Picture 2" descr="C:\Users\hb9bbd\Desktop\Örebro 2017\1296\SM7GEP  G4DD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ömung">
  <a:themeElements>
    <a:clrScheme name="Strömung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ömung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ömung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ung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0</TotalTime>
  <Words>458</Words>
  <Application>Microsoft Office PowerPoint</Application>
  <PresentationFormat>On-screen Show (4:3)</PresentationFormat>
  <Paragraphs>516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Strömung</vt:lpstr>
      <vt:lpstr>Measurments</vt:lpstr>
      <vt:lpstr> Introduction </vt:lpstr>
      <vt:lpstr>Agenda</vt:lpstr>
      <vt:lpstr>Wide-Band amplifiers</vt:lpstr>
      <vt:lpstr>Wide-Band amplifiers</vt:lpstr>
      <vt:lpstr>Wide-Band amplifiers</vt:lpstr>
      <vt:lpstr>Wide-Band amplifiers</vt:lpstr>
      <vt:lpstr>1296 MHz</vt:lpstr>
      <vt:lpstr>1296 MHz</vt:lpstr>
      <vt:lpstr>1296 MHz</vt:lpstr>
      <vt:lpstr>1296 MHz</vt:lpstr>
      <vt:lpstr>1296 MHz</vt:lpstr>
      <vt:lpstr>1420 MHz</vt:lpstr>
      <vt:lpstr>2320 MHz</vt:lpstr>
      <vt:lpstr>2320 MHz</vt:lpstr>
      <vt:lpstr>2320 MHz</vt:lpstr>
      <vt:lpstr>3.4 GHz</vt:lpstr>
      <vt:lpstr>5.7 GHz</vt:lpstr>
      <vt:lpstr>10‘368 MHz</vt:lpstr>
      <vt:lpstr>10‘368 MHz</vt:lpstr>
      <vt:lpstr>10‘368 MHz</vt:lpstr>
      <vt:lpstr>10‘368 MHz</vt:lpstr>
      <vt:lpstr>10‘368 MHz</vt:lpstr>
      <vt:lpstr>10‘368 MHz</vt:lpstr>
      <vt:lpstr>10‘368 MHz</vt:lpstr>
      <vt:lpstr>10‘368 MHz</vt:lpstr>
      <vt:lpstr>10‘368 MHz</vt:lpstr>
      <vt:lpstr>10‘368 MHz</vt:lpstr>
      <vt:lpstr>10‘368 MHz</vt:lpstr>
      <vt:lpstr>10‘368 MHz</vt:lpstr>
      <vt:lpstr>10‘368 MHz</vt:lpstr>
      <vt:lpstr>10‘368 MHz</vt:lpstr>
      <vt:lpstr>APPENDIX</vt:lpstr>
      <vt:lpstr>APPENDIX</vt:lpstr>
      <vt:lpstr>NOISE-HEADS:  DL6SH</vt:lpstr>
      <vt:lpstr>NOISE-HEAD:  SM7FWZ</vt:lpstr>
      <vt:lpstr>Questions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increase 2 MRF 382 to 250W</dc:title>
  <dc:creator>BBD</dc:creator>
  <cp:lastModifiedBy>hb9bbd</cp:lastModifiedBy>
  <cp:revision>714</cp:revision>
  <dcterms:created xsi:type="dcterms:W3CDTF">2010-06-06T19:30:19Z</dcterms:created>
  <dcterms:modified xsi:type="dcterms:W3CDTF">2017-05-20T22:06:36Z</dcterms:modified>
</cp:coreProperties>
</file>