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4" r:id="rId3"/>
    <p:sldId id="257" r:id="rId4"/>
    <p:sldId id="293" r:id="rId5"/>
    <p:sldId id="258" r:id="rId6"/>
    <p:sldId id="259" r:id="rId7"/>
    <p:sldId id="275" r:id="rId8"/>
    <p:sldId id="260" r:id="rId9"/>
    <p:sldId id="261" r:id="rId10"/>
    <p:sldId id="297" r:id="rId11"/>
    <p:sldId id="263" r:id="rId12"/>
    <p:sldId id="296" r:id="rId13"/>
    <p:sldId id="276" r:id="rId14"/>
    <p:sldId id="279" r:id="rId15"/>
    <p:sldId id="288" r:id="rId16"/>
    <p:sldId id="277" r:id="rId17"/>
    <p:sldId id="286" r:id="rId18"/>
    <p:sldId id="295" r:id="rId19"/>
    <p:sldId id="278" r:id="rId20"/>
    <p:sldId id="292" r:id="rId21"/>
    <p:sldId id="266" r:id="rId22"/>
    <p:sldId id="289" r:id="rId23"/>
    <p:sldId id="290" r:id="rId24"/>
    <p:sldId id="291" r:id="rId25"/>
    <p:sldId id="298" r:id="rId26"/>
    <p:sldId id="299" r:id="rId27"/>
    <p:sldId id="301" r:id="rId28"/>
    <p:sldId id="300" r:id="rId29"/>
    <p:sldId id="287" r:id="rId30"/>
    <p:sldId id="285" r:id="rId31"/>
    <p:sldId id="284" r:id="rId32"/>
    <p:sldId id="280" r:id="rId33"/>
    <p:sldId id="281" r:id="rId34"/>
    <p:sldId id="268" r:id="rId35"/>
    <p:sldId id="282" r:id="rId36"/>
    <p:sldId id="283" r:id="rId37"/>
    <p:sldId id="269" r:id="rId38"/>
    <p:sldId id="270" r:id="rId39"/>
    <p:sldId id="271" r:id="rId40"/>
    <p:sldId id="272" r:id="rId41"/>
    <p:sldId id="273" r:id="rId42"/>
    <p:sldId id="274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D:\AMA\Technika\RF%20detector_krivk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noProof="0" dirty="0"/>
              <a:t>LTC 5508 RF </a:t>
            </a:r>
            <a:r>
              <a:rPr lang="en-US" noProof="0" dirty="0" smtClean="0"/>
              <a:t>detection </a:t>
            </a:r>
            <a:r>
              <a:rPr lang="en-US" noProof="0" dirty="0"/>
              <a:t>- </a:t>
            </a:r>
            <a:r>
              <a:rPr lang="en-US" noProof="0" dirty="0" err="1"/>
              <a:t>Cv</a:t>
            </a:r>
            <a:r>
              <a:rPr lang="en-US" noProof="0" dirty="0"/>
              <a:t> 6,3pF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List1!$E$2:$E$3</c:f>
              <c:strCache>
                <c:ptCount val="2"/>
                <c:pt idx="0">
                  <c:v>432MHz</c:v>
                </c:pt>
                <c:pt idx="1">
                  <c:v>Vout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List1!$D$4:$D$11</c:f>
              <c:numCache>
                <c:formatCode>General</c:formatCode>
                <c:ptCount val="8"/>
                <c:pt idx="0">
                  <c:v>10</c:v>
                </c:pt>
                <c:pt idx="1">
                  <c:v>5</c:v>
                </c:pt>
                <c:pt idx="2">
                  <c:v>0</c:v>
                </c:pt>
                <c:pt idx="3">
                  <c:v>-5</c:v>
                </c:pt>
                <c:pt idx="4">
                  <c:v>-10</c:v>
                </c:pt>
                <c:pt idx="5">
                  <c:v>-15</c:v>
                </c:pt>
                <c:pt idx="6">
                  <c:v>-20</c:v>
                </c:pt>
                <c:pt idx="7">
                  <c:v>-25</c:v>
                </c:pt>
              </c:numCache>
            </c:numRef>
          </c:cat>
          <c:val>
            <c:numRef>
              <c:f>List1!$E$4:$E$11</c:f>
              <c:numCache>
                <c:formatCode>General</c:formatCode>
                <c:ptCount val="8"/>
                <c:pt idx="0">
                  <c:v>1.468</c:v>
                </c:pt>
                <c:pt idx="1">
                  <c:v>1.02</c:v>
                </c:pt>
                <c:pt idx="2">
                  <c:v>0.77400000000000002</c:v>
                </c:pt>
                <c:pt idx="3">
                  <c:v>0.63800000000000001</c:v>
                </c:pt>
                <c:pt idx="4">
                  <c:v>0.52100000000000002</c:v>
                </c:pt>
                <c:pt idx="5">
                  <c:v>0.41199999999999998</c:v>
                </c:pt>
                <c:pt idx="6">
                  <c:v>0.35</c:v>
                </c:pt>
                <c:pt idx="7">
                  <c:v>0.32900000000000001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List1!$F$2:$F$3</c:f>
              <c:strCache>
                <c:ptCount val="2"/>
                <c:pt idx="0">
                  <c:v>1,2GHz</c:v>
                </c:pt>
                <c:pt idx="1">
                  <c:v>Vout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List1!$D$4:$D$11</c:f>
              <c:numCache>
                <c:formatCode>General</c:formatCode>
                <c:ptCount val="8"/>
                <c:pt idx="0">
                  <c:v>10</c:v>
                </c:pt>
                <c:pt idx="1">
                  <c:v>5</c:v>
                </c:pt>
                <c:pt idx="2">
                  <c:v>0</c:v>
                </c:pt>
                <c:pt idx="3">
                  <c:v>-5</c:v>
                </c:pt>
                <c:pt idx="4">
                  <c:v>-10</c:v>
                </c:pt>
                <c:pt idx="5">
                  <c:v>-15</c:v>
                </c:pt>
                <c:pt idx="6">
                  <c:v>-20</c:v>
                </c:pt>
                <c:pt idx="7">
                  <c:v>-25</c:v>
                </c:pt>
              </c:numCache>
            </c:numRef>
          </c:cat>
          <c:val>
            <c:numRef>
              <c:f>List1!$F$4:$F$11</c:f>
              <c:numCache>
                <c:formatCode>General</c:formatCode>
                <c:ptCount val="8"/>
                <c:pt idx="0">
                  <c:v>1.383</c:v>
                </c:pt>
                <c:pt idx="1">
                  <c:v>0.96</c:v>
                </c:pt>
                <c:pt idx="2">
                  <c:v>0.74299999999999999</c:v>
                </c:pt>
                <c:pt idx="3">
                  <c:v>0.623</c:v>
                </c:pt>
                <c:pt idx="4">
                  <c:v>0.504</c:v>
                </c:pt>
                <c:pt idx="5">
                  <c:v>0.39400000000000002</c:v>
                </c:pt>
                <c:pt idx="6">
                  <c:v>0.34300000000000003</c:v>
                </c:pt>
                <c:pt idx="7">
                  <c:v>0.32700000000000001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List1!$G$2:$G$3</c:f>
              <c:strCache>
                <c:ptCount val="2"/>
                <c:pt idx="0">
                  <c:v>2,3GHz</c:v>
                </c:pt>
                <c:pt idx="1">
                  <c:v>Vout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List1!$D$4:$D$11</c:f>
              <c:numCache>
                <c:formatCode>General</c:formatCode>
                <c:ptCount val="8"/>
                <c:pt idx="0">
                  <c:v>10</c:v>
                </c:pt>
                <c:pt idx="1">
                  <c:v>5</c:v>
                </c:pt>
                <c:pt idx="2">
                  <c:v>0</c:v>
                </c:pt>
                <c:pt idx="3">
                  <c:v>-5</c:v>
                </c:pt>
                <c:pt idx="4">
                  <c:v>-10</c:v>
                </c:pt>
                <c:pt idx="5">
                  <c:v>-15</c:v>
                </c:pt>
                <c:pt idx="6">
                  <c:v>-20</c:v>
                </c:pt>
                <c:pt idx="7">
                  <c:v>-25</c:v>
                </c:pt>
              </c:numCache>
            </c:numRef>
          </c:cat>
          <c:val>
            <c:numRef>
              <c:f>List1!$G$4:$G$11</c:f>
              <c:numCache>
                <c:formatCode>General</c:formatCode>
                <c:ptCount val="8"/>
                <c:pt idx="0">
                  <c:v>1.35</c:v>
                </c:pt>
                <c:pt idx="1">
                  <c:v>0.96</c:v>
                </c:pt>
                <c:pt idx="2">
                  <c:v>0.73299999999999998</c:v>
                </c:pt>
                <c:pt idx="3">
                  <c:v>0.61199999999999999</c:v>
                </c:pt>
                <c:pt idx="4">
                  <c:v>0.499</c:v>
                </c:pt>
                <c:pt idx="5">
                  <c:v>0.39</c:v>
                </c:pt>
                <c:pt idx="6">
                  <c:v>0.34200000000000003</c:v>
                </c:pt>
                <c:pt idx="7">
                  <c:v>0.32600000000000001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List1!$H$2:$H$3</c:f>
              <c:strCache>
                <c:ptCount val="2"/>
                <c:pt idx="0">
                  <c:v>3,4GHz</c:v>
                </c:pt>
                <c:pt idx="1">
                  <c:v>Vout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List1!$D$4:$D$11</c:f>
              <c:numCache>
                <c:formatCode>General</c:formatCode>
                <c:ptCount val="8"/>
                <c:pt idx="0">
                  <c:v>10</c:v>
                </c:pt>
                <c:pt idx="1">
                  <c:v>5</c:v>
                </c:pt>
                <c:pt idx="2">
                  <c:v>0</c:v>
                </c:pt>
                <c:pt idx="3">
                  <c:v>-5</c:v>
                </c:pt>
                <c:pt idx="4">
                  <c:v>-10</c:v>
                </c:pt>
                <c:pt idx="5">
                  <c:v>-15</c:v>
                </c:pt>
                <c:pt idx="6">
                  <c:v>-20</c:v>
                </c:pt>
                <c:pt idx="7">
                  <c:v>-25</c:v>
                </c:pt>
              </c:numCache>
            </c:numRef>
          </c:cat>
          <c:val>
            <c:numRef>
              <c:f>List1!$H$4:$H$11</c:f>
              <c:numCache>
                <c:formatCode>General</c:formatCode>
                <c:ptCount val="8"/>
                <c:pt idx="0">
                  <c:v>1.26</c:v>
                </c:pt>
                <c:pt idx="1">
                  <c:v>0.96</c:v>
                </c:pt>
                <c:pt idx="2">
                  <c:v>0.70699999999999996</c:v>
                </c:pt>
                <c:pt idx="3">
                  <c:v>0.58399999999999996</c:v>
                </c:pt>
                <c:pt idx="4">
                  <c:v>0.48</c:v>
                </c:pt>
                <c:pt idx="5">
                  <c:v>0.374</c:v>
                </c:pt>
                <c:pt idx="6">
                  <c:v>0.33700000000000002</c:v>
                </c:pt>
                <c:pt idx="7">
                  <c:v>0.32400000000000001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List1!$I$2:$I$3</c:f>
              <c:strCache>
                <c:ptCount val="2"/>
                <c:pt idx="0">
                  <c:v>4,3GHz</c:v>
                </c:pt>
                <c:pt idx="1">
                  <c:v>Vout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List1!$D$4:$D$11</c:f>
              <c:numCache>
                <c:formatCode>General</c:formatCode>
                <c:ptCount val="8"/>
                <c:pt idx="0">
                  <c:v>10</c:v>
                </c:pt>
                <c:pt idx="1">
                  <c:v>5</c:v>
                </c:pt>
                <c:pt idx="2">
                  <c:v>0</c:v>
                </c:pt>
                <c:pt idx="3">
                  <c:v>-5</c:v>
                </c:pt>
                <c:pt idx="4">
                  <c:v>-10</c:v>
                </c:pt>
                <c:pt idx="5">
                  <c:v>-15</c:v>
                </c:pt>
                <c:pt idx="6">
                  <c:v>-20</c:v>
                </c:pt>
                <c:pt idx="7">
                  <c:v>-25</c:v>
                </c:pt>
              </c:numCache>
            </c:numRef>
          </c:cat>
          <c:val>
            <c:numRef>
              <c:f>List1!$I$4:$I$11</c:f>
              <c:numCache>
                <c:formatCode>General</c:formatCode>
                <c:ptCount val="8"/>
                <c:pt idx="0">
                  <c:v>1.21</c:v>
                </c:pt>
                <c:pt idx="1">
                  <c:v>0.876</c:v>
                </c:pt>
                <c:pt idx="2">
                  <c:v>0.69099999999999995</c:v>
                </c:pt>
                <c:pt idx="3">
                  <c:v>0.56299999999999994</c:v>
                </c:pt>
                <c:pt idx="4">
                  <c:v>0.47299999999999998</c:v>
                </c:pt>
                <c:pt idx="5">
                  <c:v>0.37</c:v>
                </c:pt>
                <c:pt idx="6">
                  <c:v>0.33500000000000002</c:v>
                </c:pt>
                <c:pt idx="7">
                  <c:v>0.32400000000000001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010304"/>
        <c:axId val="44945920"/>
      </c:lineChart>
      <c:catAx>
        <c:axId val="950103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400"/>
                  <a:t>dBm in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945920"/>
        <c:crosses val="autoZero"/>
        <c:auto val="1"/>
        <c:lblAlgn val="ctr"/>
        <c:lblOffset val="100"/>
        <c:noMultiLvlLbl val="0"/>
      </c:catAx>
      <c:valAx>
        <c:axId val="44945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400"/>
                  <a:t>V out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010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05C4-E061-4FED-83CD-6A2C40CB0C5F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88DF-9150-4538-BFF0-55033BA0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54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05C4-E061-4FED-83CD-6A2C40CB0C5F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88DF-9150-4538-BFF0-55033BA0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6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05C4-E061-4FED-83CD-6A2C40CB0C5F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88DF-9150-4538-BFF0-55033BA0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25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05C4-E061-4FED-83CD-6A2C40CB0C5F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88DF-9150-4538-BFF0-55033BA0D6B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8980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05C4-E061-4FED-83CD-6A2C40CB0C5F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88DF-9150-4538-BFF0-55033BA0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70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05C4-E061-4FED-83CD-6A2C40CB0C5F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88DF-9150-4538-BFF0-55033BA0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396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05C4-E061-4FED-83CD-6A2C40CB0C5F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88DF-9150-4538-BFF0-55033BA0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90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05C4-E061-4FED-83CD-6A2C40CB0C5F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88DF-9150-4538-BFF0-55033BA0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07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05C4-E061-4FED-83CD-6A2C40CB0C5F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88DF-9150-4538-BFF0-55033BA0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15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05C4-E061-4FED-83CD-6A2C40CB0C5F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88DF-9150-4538-BFF0-55033BA0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3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05C4-E061-4FED-83CD-6A2C40CB0C5F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88DF-9150-4538-BFF0-55033BA0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29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05C4-E061-4FED-83CD-6A2C40CB0C5F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88DF-9150-4538-BFF0-55033BA0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10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05C4-E061-4FED-83CD-6A2C40CB0C5F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88DF-9150-4538-BFF0-55033BA0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53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05C4-E061-4FED-83CD-6A2C40CB0C5F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88DF-9150-4538-BFF0-55033BA0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3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05C4-E061-4FED-83CD-6A2C40CB0C5F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88DF-9150-4538-BFF0-55033BA0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1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05C4-E061-4FED-83CD-6A2C40CB0C5F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88DF-9150-4538-BFF0-55033BA0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51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05C4-E061-4FED-83CD-6A2C40CB0C5F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88DF-9150-4538-BFF0-55033BA0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6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45205C4-E061-4FED-83CD-6A2C40CB0C5F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188DF-9150-4538-BFF0-55033BA0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924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co.uk/url?sa=i&amp;rct=j&amp;q=&amp;esrc=s&amp;source=images&amp;cd=&amp;cad=rja&amp;uact=8&amp;ved=0ahUKEwj_6tK-5vfTAhXmFJoKHX4uAZQQjRwIBw&amp;url=http://icomamerica.com/en/products/amateur/hf/9100/default.aspx&amp;psig=AFQjCNH8oF7qdiRU2gWA-CUfJyG_RH5NKw&amp;ust=1495140473868927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pa3dzl_9cm.wma" TargetMode="External"/><Relationship Id="rId2" Type="http://schemas.openxmlformats.org/officeDocument/2006/relationships/hyperlink" Target="hb9q_9cm.wma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kir_9cm%20_RS.wma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1580" y="1412776"/>
            <a:ext cx="7560840" cy="2212478"/>
          </a:xfrm>
        </p:spPr>
        <p:txBody>
          <a:bodyPr>
            <a:noAutofit/>
          </a:bodyPr>
          <a:lstStyle/>
          <a:p>
            <a:r>
              <a:rPr lang="cs-CZ" sz="4400" dirty="0" smtClean="0"/>
              <a:t>PORTABLE MW EME 9 - 6 - 3 cm and EME DX pedition to Morocco October 2017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4941168"/>
            <a:ext cx="6400800" cy="1752600"/>
          </a:xfrm>
        </p:spPr>
        <p:txBody>
          <a:bodyPr/>
          <a:lstStyle/>
          <a:p>
            <a:r>
              <a:rPr lang="cs-CZ" dirty="0" smtClean="0"/>
              <a:t>Zdenek SAMEK – OK1DFC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3933056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 conference 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Örebro - May 20th 2017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815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144 IF - 432 – 1296  MHz</a:t>
            </a:r>
            <a:endParaRPr lang="en-US" dirty="0"/>
          </a:p>
        </p:txBody>
      </p:sp>
      <p:pic>
        <p:nvPicPr>
          <p:cNvPr id="2050" name="Picture 2" descr="Image result for IC9100 picture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772816"/>
            <a:ext cx="89058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83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All band  2320 MHz</a:t>
            </a:r>
            <a:endParaRPr lang="en-US" dirty="0"/>
          </a:p>
        </p:txBody>
      </p:sp>
      <p:pic>
        <p:nvPicPr>
          <p:cNvPr id="1026" name="Picture 2" descr="http://www.ok1dfc.com/eme/technic/LO13cm/trv/trvpic/trvaf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69443"/>
            <a:ext cx="7114543" cy="4800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98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MW - </a:t>
            </a:r>
            <a:r>
              <a:rPr lang="en-US" dirty="0" smtClean="0"/>
              <a:t>TRVs</a:t>
            </a:r>
            <a:endParaRPr lang="en-US" dirty="0"/>
          </a:p>
        </p:txBody>
      </p:sp>
      <p:pic>
        <p:nvPicPr>
          <p:cNvPr id="2050" name="Picture 2" descr="Seminá&amp;rcaron; 2016-1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52983"/>
            <a:ext cx="7831706" cy="521830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70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3400 MHz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4896544" cy="36724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35" y="1412776"/>
            <a:ext cx="3672408" cy="48965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395536" y="4797152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100W 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0,7dB N/F DB6NT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Septum feed OK1DFC and Chaparral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12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6912768" cy="518457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467544" y="5805264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Opened TRV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92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1628800"/>
            <a:ext cx="77048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hlinkClick r:id="rId2" action="ppaction://hlinkfile"/>
              </a:rPr>
              <a:t>HB9Q CQ EME 3400 MHz</a:t>
            </a:r>
            <a:endParaRPr lang="cs-CZ" sz="4000" b="1" dirty="0" smtClean="0"/>
          </a:p>
          <a:p>
            <a:pPr algn="ctr"/>
            <a:endParaRPr lang="cs-CZ" sz="4000" b="1" dirty="0" smtClean="0"/>
          </a:p>
          <a:p>
            <a:pPr algn="ctr"/>
            <a:r>
              <a:rPr lang="cs-CZ" sz="4000" b="1" dirty="0" smtClean="0">
                <a:hlinkClick r:id="rId3" action="ppaction://hlinkfile"/>
              </a:rPr>
              <a:t>PA3DZL EME QSO 3400 MHz</a:t>
            </a:r>
            <a:endParaRPr lang="cs-CZ" sz="4000" b="1" dirty="0" smtClean="0"/>
          </a:p>
          <a:p>
            <a:pPr algn="ctr"/>
            <a:endParaRPr lang="cs-CZ" sz="4000" b="1" dirty="0" smtClean="0"/>
          </a:p>
          <a:p>
            <a:pPr algn="ctr"/>
            <a:r>
              <a:rPr lang="cs-CZ" sz="4000" b="1" dirty="0" smtClean="0">
                <a:hlinkClick r:id="rId4" action="ppaction://hlinkfile"/>
              </a:rPr>
              <a:t>OK1KIR CQ RS 3400 MHz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50758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5760 MHz</a:t>
            </a:r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0" r="8818" b="13155"/>
          <a:stretch/>
        </p:blipFill>
        <p:spPr>
          <a:xfrm>
            <a:off x="611560" y="1628800"/>
            <a:ext cx="4968552" cy="409687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868144" y="2060848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100W RF DB6NT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0,9dB N/F DB6NT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Septum feed OK1DFC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140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5760 MHz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4122204" cy="54962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98" y="1700808"/>
            <a:ext cx="4320480" cy="32403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4686198" y="5157192"/>
            <a:ext cx="4134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Feed and VLNA detail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Internal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41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 SWR measuring</a:t>
            </a:r>
            <a:endParaRPr lang="en-US" dirty="0"/>
          </a:p>
        </p:txBody>
      </p:sp>
      <p:pic>
        <p:nvPicPr>
          <p:cNvPr id="1026" name="Picture 2" descr="http://www.vhf.cz/obrazky/texty-galerie/880/dfc6cm-rxpo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72074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273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10368 MHz</a:t>
            </a:r>
            <a:endParaRPr lang="en-US" dirty="0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5584096" cy="410445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6084168" y="2708920"/>
            <a:ext cx="2808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52</a:t>
            </a:r>
            <a:r>
              <a:rPr lang="en-US" dirty="0" smtClean="0"/>
              <a:t>W RF – SSPA </a:t>
            </a:r>
            <a:r>
              <a:rPr lang="cs-CZ" dirty="0" smtClean="0"/>
              <a:t>OK2AQ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0,</a:t>
            </a:r>
            <a:r>
              <a:rPr lang="cs-CZ" dirty="0" smtClean="0"/>
              <a:t>6</a:t>
            </a:r>
            <a:r>
              <a:rPr lang="en-US" dirty="0" smtClean="0"/>
              <a:t>dB N/F LNA </a:t>
            </a:r>
            <a:r>
              <a:rPr lang="cs-CZ" dirty="0" smtClean="0"/>
              <a:t>DU3BC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Linear feed</a:t>
            </a:r>
            <a:r>
              <a:rPr lang="cs-CZ" dirty="0" smtClean="0"/>
              <a:t> V or H pol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34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71600" y="1196752"/>
            <a:ext cx="7200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Microwave portable EME is on the limit of possibilities!</a:t>
            </a:r>
          </a:p>
          <a:p>
            <a:pPr algn="ctr"/>
            <a:endParaRPr lang="en-US" sz="4400" dirty="0" smtClean="0"/>
          </a:p>
          <a:p>
            <a:pPr algn="ctr"/>
            <a:r>
              <a:rPr lang="en-US" sz="4400" dirty="0" smtClean="0"/>
              <a:t>Mainly size and quality </a:t>
            </a:r>
            <a:r>
              <a:rPr lang="cs-CZ" sz="4400" dirty="0" err="1" smtClean="0"/>
              <a:t>of</a:t>
            </a:r>
            <a:r>
              <a:rPr lang="cs-CZ" sz="4400" dirty="0" smtClean="0"/>
              <a:t> </a:t>
            </a:r>
            <a:r>
              <a:rPr lang="en-US" sz="4400" dirty="0" smtClean="0"/>
              <a:t>antenna is main limit of this traffic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952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miná&amp;rcaron; 2016-12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2" r="23306"/>
          <a:stretch/>
        </p:blipFill>
        <p:spPr bwMode="auto">
          <a:xfrm>
            <a:off x="395536" y="620688"/>
            <a:ext cx="5904656" cy="583882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16216" y="1844824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TRV in </a:t>
            </a:r>
            <a:r>
              <a:rPr lang="en-US" dirty="0" err="1" smtClean="0"/>
              <a:t>Alu</a:t>
            </a:r>
            <a:r>
              <a:rPr lang="en-US" dirty="0" smtClean="0"/>
              <a:t> box and RF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66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/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cs-CZ" dirty="0" smtClean="0"/>
              <a:t>10368 MHz SSPA – OK2AQ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0000"/>
          <a:stretch/>
        </p:blipFill>
        <p:spPr bwMode="auto">
          <a:xfrm rot="5400000">
            <a:off x="2159731" y="368660"/>
            <a:ext cx="4824536" cy="7056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479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detection</a:t>
            </a:r>
            <a:endParaRPr lang="en-US" dirty="0"/>
          </a:p>
        </p:txBody>
      </p:sp>
      <p:pic>
        <p:nvPicPr>
          <p:cNvPr id="1026" name="Picture 2" descr="https://www.email.cz/download/k/ZYOY4DgLVKU2Vam0BQP1Bn7ZHAJmWb9qD3VX3gkOS6x0RhBZZt8bHb2Qx1pJnFNm5KjfclI/RF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" t="25641" r="17932"/>
          <a:stretch/>
        </p:blipFill>
        <p:spPr bwMode="auto">
          <a:xfrm>
            <a:off x="4852057" y="4617665"/>
            <a:ext cx="2409630" cy="179177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email.cz/download/k/ZoPHvJ4d4YNbTKBn0R5J4tq1uP7YWsWGrR8GNFOL-p_xCfuf2ju3shlsIzaleK9CAIQ7To4/RF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1" r="1149" b="5990"/>
          <a:stretch/>
        </p:blipFill>
        <p:spPr bwMode="auto">
          <a:xfrm>
            <a:off x="168165" y="3501008"/>
            <a:ext cx="4447330" cy="29523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ok1dfc.com/eme/10ghz/TRV/20141018_1139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52983"/>
            <a:ext cx="3034695" cy="273630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ok1dfc.com/eme/10ghz/TRV/20141018_1140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560" y="1152983"/>
            <a:ext cx="2244576" cy="190767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11560" y="162880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Previous solution with diodes BAT15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4852057" y="3889287"/>
            <a:ext cx="4002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detection with W1GHZ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27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detection LTC5508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66573"/>
            <a:ext cx="8808847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9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0350251"/>
              </p:ext>
            </p:extLst>
          </p:nvPr>
        </p:nvGraphicFramePr>
        <p:xfrm>
          <a:off x="251520" y="620688"/>
          <a:ext cx="7361261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772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Current and Temperature</a:t>
            </a:r>
            <a:r>
              <a:rPr lang="en-US" dirty="0" smtClean="0"/>
              <a:t> detection</a:t>
            </a:r>
            <a:endParaRPr lang="en-US" dirty="0"/>
          </a:p>
        </p:txBody>
      </p:sp>
      <p:pic>
        <p:nvPicPr>
          <p:cNvPr id="9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" r="1915" b="9306"/>
          <a:stretch/>
        </p:blipFill>
        <p:spPr>
          <a:xfrm>
            <a:off x="2339752" y="2636912"/>
            <a:ext cx="4570515" cy="30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4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1" t="15596" r="21314" b="8364"/>
          <a:stretch/>
        </p:blipFill>
        <p:spPr>
          <a:xfrm>
            <a:off x="305554" y="1367074"/>
            <a:ext cx="4108010" cy="4997513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TRV </a:t>
            </a:r>
            <a:r>
              <a:rPr lang="en-US" dirty="0" smtClean="0"/>
              <a:t>current measuring</a:t>
            </a:r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974" y="1367073"/>
            <a:ext cx="3203628" cy="219093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974" y="3954006"/>
            <a:ext cx="3201949" cy="241058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61727" y="3634997"/>
            <a:ext cx="3476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ACS 758 50A top - 100A bottom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4564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TRV</a:t>
            </a:r>
            <a:r>
              <a:rPr lang="en-US" dirty="0" smtClean="0"/>
              <a:t> current measuring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2048" y="6308209"/>
            <a:ext cx="838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ACS 758 unit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804" y="1690688"/>
            <a:ext cx="6922776" cy="439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TRV temp. </a:t>
            </a:r>
            <a:r>
              <a:rPr lang="en-US" dirty="0" smtClean="0"/>
              <a:t>measuring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2048" y="6308209"/>
            <a:ext cx="838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LM 35 unit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22" y="1487849"/>
            <a:ext cx="3557518" cy="29392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949" y="1487849"/>
            <a:ext cx="2584810" cy="293430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22" y="4688015"/>
            <a:ext cx="6849037" cy="137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6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055380" cy="1400530"/>
          </a:xfrm>
        </p:spPr>
        <p:txBody>
          <a:bodyPr/>
          <a:lstStyle/>
          <a:p>
            <a:r>
              <a:rPr lang="en-US" dirty="0" smtClean="0"/>
              <a:t>IC9100</a:t>
            </a:r>
            <a:r>
              <a:rPr lang="cs-CZ" dirty="0" smtClean="0"/>
              <a:t>, </a:t>
            </a:r>
            <a:r>
              <a:rPr lang="en-US" dirty="0" smtClean="0"/>
              <a:t>Sequencer</a:t>
            </a:r>
            <a:r>
              <a:rPr lang="cs-CZ" dirty="0" smtClean="0"/>
              <a:t>, Measuring and controll,</a:t>
            </a:r>
            <a:br>
              <a:rPr lang="cs-CZ" dirty="0" smtClean="0"/>
            </a:br>
            <a:r>
              <a:rPr lang="cs-CZ" dirty="0" smtClean="0"/>
              <a:t>19“box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84784"/>
            <a:ext cx="5700283" cy="5203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171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16042"/>
          </a:xfrm>
        </p:spPr>
        <p:txBody>
          <a:bodyPr/>
          <a:lstStyle/>
          <a:p>
            <a:r>
              <a:rPr lang="cs-CZ" dirty="0" smtClean="0"/>
              <a:t>So, w</a:t>
            </a:r>
            <a:r>
              <a:rPr lang="en-US" dirty="0" smtClean="0"/>
              <a:t>hat we need?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916832"/>
            <a:ext cx="78488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First accept that problem does not exist, just only challenge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We will need something where to install antenna and control it in AZ and EL.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Control antenna in real time and position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Choice right antenna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TRV with PLL LO and IF TRX with PLL LO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SW and accessories as GPS, SDR etc.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Make a QSO is just fun after </a:t>
            </a:r>
            <a:r>
              <a:rPr lang="cs-CZ" sz="2800" dirty="0" smtClean="0">
                <a:solidFill>
                  <a:srgbClr val="FFFF00"/>
                </a:solidFill>
              </a:rPr>
              <a:t>all of </a:t>
            </a:r>
            <a:r>
              <a:rPr lang="en-US" sz="2800" dirty="0" smtClean="0">
                <a:solidFill>
                  <a:srgbClr val="FFFF00"/>
                </a:solidFill>
              </a:rPr>
              <a:t>that………</a:t>
            </a:r>
          </a:p>
        </p:txBody>
      </p:sp>
    </p:spTree>
    <p:extLst>
      <p:ext uri="{BB962C8B-B14F-4D97-AF65-F5344CB8AC3E}">
        <p14:creationId xmlns:p14="http://schemas.microsoft.com/office/powerpoint/2010/main" val="179103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cs-CZ" dirty="0" smtClean="0"/>
              <a:t>unit</a:t>
            </a:r>
            <a:endParaRPr lang="en-US" dirty="0"/>
          </a:p>
        </p:txBody>
      </p:sp>
      <p:sp>
        <p:nvSpPr>
          <p:cNvPr id="3" name="TextovéPole 2"/>
          <p:cNvSpPr txBox="1"/>
          <p:nvPr/>
        </p:nvSpPr>
        <p:spPr>
          <a:xfrm>
            <a:off x="395536" y="1840013"/>
            <a:ext cx="51442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Previous - IC756 PROII - 28MHz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Necessary to have other small 2m TRV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Not so good SDR part</a:t>
            </a:r>
          </a:p>
          <a:p>
            <a:endParaRPr lang="en-US" dirty="0" smtClean="0"/>
          </a:p>
          <a:p>
            <a:pPr algn="ctr"/>
            <a:r>
              <a:rPr lang="en-US" b="1" u="sng" dirty="0" smtClean="0"/>
              <a:t>Now - IC9100 - 144 - 432 - 1296 MHz direct MW are goes trough TRVs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Internal TCXO 3ppm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Possible to lock with 10 MHz GPS 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20dB ATT because maximum RF power</a:t>
            </a:r>
          </a:p>
          <a:p>
            <a:r>
              <a:rPr lang="en-US" dirty="0" smtClean="0"/>
              <a:t>for accidently connected TRV or RF peeks with full RF is only </a:t>
            </a:r>
            <a:r>
              <a:rPr lang="en-US" b="1" dirty="0" smtClean="0">
                <a:solidFill>
                  <a:srgbClr val="FF0000"/>
                </a:solidFill>
              </a:rPr>
              <a:t>1W maximum !!!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://inmet.apitech.com/inmet/img/content/small/N-100W-AT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82914"/>
            <a:ext cx="3288157" cy="32964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09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IC9100 a PLL LO GPS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772816"/>
            <a:ext cx="3532688" cy="139749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50292"/>
            <a:ext cx="5009095" cy="373939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ovéPole 4"/>
          <p:cNvSpPr txBox="1"/>
          <p:nvPr/>
        </p:nvSpPr>
        <p:spPr>
          <a:xfrm>
            <a:off x="484710" y="1268760"/>
            <a:ext cx="315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Solution by David VK3HZ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323528" y="5661248"/>
            <a:ext cx="8573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Thanks to this PLL system I was in the sked with </a:t>
            </a:r>
            <a:r>
              <a:rPr lang="cs-CZ" dirty="0" smtClean="0"/>
              <a:t>Charlie </a:t>
            </a:r>
            <a:r>
              <a:rPr lang="en-US" dirty="0" smtClean="0"/>
              <a:t>G3WDG only </a:t>
            </a:r>
            <a:r>
              <a:rPr lang="en-US" b="1" dirty="0" smtClean="0">
                <a:solidFill>
                  <a:srgbClr val="FF0000"/>
                </a:solidFill>
              </a:rPr>
              <a:t>-12Hz </a:t>
            </a:r>
            <a:r>
              <a:rPr lang="en-US" dirty="0" smtClean="0"/>
              <a:t>from QRG on 10368 MHz 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21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PLL GPS 10MHz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3923928" cy="294294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8760"/>
            <a:ext cx="3923928" cy="294294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262652"/>
            <a:ext cx="3419872" cy="256490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5163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7308304" cy="548122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1343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 and accessories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412776"/>
            <a:ext cx="78488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SDR – 14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Signalhound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PC – with good 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GPS for PC clock control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GPS – 10 MHz for PLL LOs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JT SW – JT65C - JT4F 10 GHz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WSJT-X - automatic Doppler correction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SDR HD</a:t>
            </a:r>
            <a:r>
              <a:rPr lang="cs-CZ" sz="3200" dirty="0" smtClean="0"/>
              <a:t> SW and Spectrawiev SW</a:t>
            </a: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 smtClean="0"/>
              <a:t>MicroHam</a:t>
            </a:r>
            <a:r>
              <a:rPr lang="en-US" sz="3200" dirty="0" smtClean="0"/>
              <a:t> USB interface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4169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SDR</a:t>
            </a:r>
            <a:endParaRPr lang="en-US" dirty="0"/>
          </a:p>
        </p:txBody>
      </p:sp>
      <p:pic>
        <p:nvPicPr>
          <p:cNvPr id="1026" name="Picture 2" descr="http://www.universal-radio.com/catalog/commrxvr/0014l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7137"/>
            <a:ext cx="3600400" cy="179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vhf.cz/obrazky/texty-galerie/751/9cm-scr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04837"/>
            <a:ext cx="7193606" cy="431616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2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Signalhound 10Hz-4,4GHz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9461" t="37398" r="30225" b="20046"/>
          <a:stretch/>
        </p:blipFill>
        <p:spPr>
          <a:xfrm>
            <a:off x="395536" y="1545079"/>
            <a:ext cx="3744416" cy="23762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0" name="Picture 2" descr="https://robybmqqy5-flywheel.netdna-ssl.com/wp-content/uploads/2014/05/tg44a-sing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27301" r="9786" b="31876"/>
          <a:stretch/>
        </p:blipFill>
        <p:spPr bwMode="auto">
          <a:xfrm>
            <a:off x="4229125" y="1545079"/>
            <a:ext cx="4576509" cy="237626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84710" y="4437112"/>
            <a:ext cx="8320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Spectrum analyzer and tracking generator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Possible to lock with GPS 10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Tracking works also as a CW generator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Possible to use as a SDR RX up to 9cm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0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SW a QSO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3548"/>
            <a:ext cx="9144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0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27"/>
          <a:stretch/>
        </p:blipFill>
        <p:spPr>
          <a:xfrm>
            <a:off x="323528" y="1052736"/>
            <a:ext cx="843773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2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16"/>
            <a:ext cx="8239503" cy="68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5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6660" t="1848" r="1594" b="23967"/>
          <a:stretch/>
        </p:blipFill>
        <p:spPr>
          <a:xfrm>
            <a:off x="107504" y="1556792"/>
            <a:ext cx="8943395" cy="496855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84710" y="452718"/>
            <a:ext cx="7055380" cy="816042"/>
          </a:xfrm>
          <a:prstGeom prst="rect">
            <a:avLst/>
          </a:prstGeom>
        </p:spPr>
        <p:txBody>
          <a:bodyPr/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Schematic Diagram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5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152"/>
            <a:ext cx="8208912" cy="685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9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75"/>
            <a:ext cx="9144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2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340768"/>
            <a:ext cx="7632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Thank you for your attention and see you via Moon</a:t>
            </a:r>
            <a:r>
              <a:rPr lang="cs-CZ" sz="6000" dirty="0" smtClean="0"/>
              <a:t> as CN1EME or CN2R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19967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r"/>
            <a:r>
              <a:rPr lang="en-US" dirty="0" smtClean="0"/>
              <a:t>Azimuth and Elevation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47" y="725818"/>
            <a:ext cx="2425094" cy="363928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395536" y="4365104"/>
            <a:ext cx="41764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Stability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Easy to build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Construction simple as possible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Zero back slash in AZ and EL </a:t>
            </a:r>
            <a:endParaRPr lang="en-US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322751"/>
            <a:ext cx="3828342" cy="510445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5149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r"/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06127" y="3289942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smtClean="0"/>
              <a:t>OE5JFL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smtClean="0"/>
              <a:t>DF1SR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smtClean="0"/>
              <a:t>F1EHN</a:t>
            </a:r>
            <a:endParaRPr lang="en-US" sz="32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5536" y="4554042"/>
            <a:ext cx="79928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 have choice OE5JFL because options like this: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PC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Automatic time and location due to GPS module developed by Alex HB9DRI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Engine speed control for azimuth and elevation</a:t>
            </a:r>
            <a:r>
              <a:rPr lang="cs-CZ" dirty="0" smtClean="0"/>
              <a:t> ON4BCB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Automatic correction of antenna position trough one button</a:t>
            </a:r>
            <a:r>
              <a:rPr lang="cs-CZ" dirty="0" smtClean="0"/>
              <a:t> ON4BCB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2" b="58416"/>
          <a:stretch/>
        </p:blipFill>
        <p:spPr>
          <a:xfrm>
            <a:off x="251520" y="1484784"/>
            <a:ext cx="8480472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58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Antenna - Mesh dish</a:t>
            </a:r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6107032" cy="458027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ovéPole 5"/>
          <p:cNvSpPr txBox="1"/>
          <p:nvPr/>
        </p:nvSpPr>
        <p:spPr>
          <a:xfrm>
            <a:off x="6084168" y="2348880"/>
            <a:ext cx="2952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3,2m is usable for 432, 1296, 2320 MHz for 3400 MHz is problem with surface accuracy and 1,8m solid dish is giving almost same result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71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615682" cy="1400530"/>
          </a:xfrm>
        </p:spPr>
        <p:txBody>
          <a:bodyPr/>
          <a:lstStyle/>
          <a:p>
            <a:pPr algn="r"/>
            <a:r>
              <a:rPr lang="en-US" dirty="0" smtClean="0"/>
              <a:t>Antenna - Solid Dish</a:t>
            </a:r>
            <a:r>
              <a:rPr lang="cs-CZ" dirty="0" smtClean="0"/>
              <a:t> 1st choice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607" y="3933056"/>
            <a:ext cx="2632966" cy="26183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5689600" cy="32004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84710" y="4725144"/>
            <a:ext cx="5239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180cm dish for satellite reception</a:t>
            </a:r>
          </a:p>
          <a:p>
            <a:r>
              <a:rPr lang="en-US" dirty="0" smtClean="0"/>
              <a:t>F/D 0,38</a:t>
            </a:r>
          </a:p>
          <a:p>
            <a:r>
              <a:rPr lang="en-US" dirty="0" smtClean="0"/>
              <a:t>Very good usable for </a:t>
            </a:r>
            <a:r>
              <a:rPr lang="cs-CZ" dirty="0" smtClean="0"/>
              <a:t>13 and 9cm............</a:t>
            </a:r>
          </a:p>
          <a:p>
            <a:endParaRPr lang="cs-CZ" dirty="0"/>
          </a:p>
          <a:p>
            <a:pPr algn="ctr"/>
            <a:r>
              <a:rPr lang="cs-CZ" dirty="0" smtClean="0"/>
              <a:t>BUT !!!!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00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73016" y="1452841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/>
              <a:t>New dish courtesy of Eddy ON7UN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3111810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916832"/>
            <a:ext cx="5088566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39552" y="5229200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1,5dB Sun noise better as previous antenna on 10 GHz</a:t>
            </a:r>
            <a:endParaRPr lang="en-GB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3648" y="75334"/>
            <a:ext cx="7615682" cy="1400530"/>
          </a:xfrm>
          <a:prstGeom prst="rect">
            <a:avLst/>
          </a:prstGeom>
        </p:spPr>
        <p:txBody>
          <a:bodyPr/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dirty="0" smtClean="0"/>
              <a:t>Antenna - Solid Dish</a:t>
            </a:r>
            <a:r>
              <a:rPr lang="cs-CZ" dirty="0" smtClean="0"/>
              <a:t> 2nd choice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62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345</TotalTime>
  <Words>624</Words>
  <Application>Microsoft Office PowerPoint</Application>
  <PresentationFormat>On-screen Show (4:3)</PresentationFormat>
  <Paragraphs>114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Ion</vt:lpstr>
      <vt:lpstr>PORTABLE MW EME 9 - 6 - 3 cm and EME DX pedition to Morocco October 2017</vt:lpstr>
      <vt:lpstr>PowerPoint Presentation</vt:lpstr>
      <vt:lpstr>So, what we need?</vt:lpstr>
      <vt:lpstr>PowerPoint Presentation</vt:lpstr>
      <vt:lpstr>Azimuth and Elevation</vt:lpstr>
      <vt:lpstr>Control</vt:lpstr>
      <vt:lpstr>Antenna - Mesh dish</vt:lpstr>
      <vt:lpstr>Antenna - Solid Dish 1st choice</vt:lpstr>
      <vt:lpstr>PowerPoint Presentation</vt:lpstr>
      <vt:lpstr>144 IF - 432 – 1296  MHz</vt:lpstr>
      <vt:lpstr>All band  2320 MHz</vt:lpstr>
      <vt:lpstr>MW - TRVs</vt:lpstr>
      <vt:lpstr>3400 MHz</vt:lpstr>
      <vt:lpstr>PowerPoint Presentation</vt:lpstr>
      <vt:lpstr>PowerPoint Presentation</vt:lpstr>
      <vt:lpstr>5760 MHz</vt:lpstr>
      <vt:lpstr>5760 MHz</vt:lpstr>
      <vt:lpstr>FEED SWR measuring</vt:lpstr>
      <vt:lpstr>10368 MHz</vt:lpstr>
      <vt:lpstr>PowerPoint Presentation</vt:lpstr>
      <vt:lpstr>PowerPoint Presentation</vt:lpstr>
      <vt:lpstr>RF detection</vt:lpstr>
      <vt:lpstr>RF detection LTC5508</vt:lpstr>
      <vt:lpstr>PowerPoint Presentation</vt:lpstr>
      <vt:lpstr>Current and Temperature detection</vt:lpstr>
      <vt:lpstr>PowerPoint Presentation</vt:lpstr>
      <vt:lpstr>TRV current measuring</vt:lpstr>
      <vt:lpstr>TRV temp. measuring</vt:lpstr>
      <vt:lpstr>IC9100, Sequencer, Measuring and controll, 19“box</vt:lpstr>
      <vt:lpstr>IF unit</vt:lpstr>
      <vt:lpstr>IC9100 a PLL LO GPS</vt:lpstr>
      <vt:lpstr>PLL GPS 10MHz</vt:lpstr>
      <vt:lpstr>PowerPoint Presentation</vt:lpstr>
      <vt:lpstr>SW and accessories</vt:lpstr>
      <vt:lpstr>SDR</vt:lpstr>
      <vt:lpstr>Signalhound 10Hz-4,4GHz</vt:lpstr>
      <vt:lpstr>SW a QSO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PORTABLE MW EME</dc:title>
  <dc:creator>botek</dc:creator>
  <cp:lastModifiedBy>Zdenek Samek</cp:lastModifiedBy>
  <cp:revision>44</cp:revision>
  <dcterms:created xsi:type="dcterms:W3CDTF">2015-04-18T10:03:34Z</dcterms:created>
  <dcterms:modified xsi:type="dcterms:W3CDTF">2017-05-20T08:37:01Z</dcterms:modified>
</cp:coreProperties>
</file>