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04" r:id="rId1"/>
  </p:sldMasterIdLst>
  <p:notesMasterIdLst>
    <p:notesMasterId r:id="rId6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94" r:id="rId25"/>
    <p:sldId id="279" r:id="rId26"/>
    <p:sldId id="280" r:id="rId27"/>
    <p:sldId id="281" r:id="rId28"/>
    <p:sldId id="284" r:id="rId29"/>
    <p:sldId id="285" r:id="rId30"/>
    <p:sldId id="282" r:id="rId31"/>
    <p:sldId id="293" r:id="rId32"/>
    <p:sldId id="283" r:id="rId33"/>
    <p:sldId id="286" r:id="rId34"/>
    <p:sldId id="287" r:id="rId35"/>
    <p:sldId id="288" r:id="rId36"/>
    <p:sldId id="289" r:id="rId37"/>
    <p:sldId id="290" r:id="rId38"/>
    <p:sldId id="291" r:id="rId39"/>
    <p:sldId id="320" r:id="rId40"/>
    <p:sldId id="301" r:id="rId41"/>
    <p:sldId id="296" r:id="rId42"/>
    <p:sldId id="297" r:id="rId43"/>
    <p:sldId id="298" r:id="rId44"/>
    <p:sldId id="299" r:id="rId45"/>
    <p:sldId id="300" r:id="rId46"/>
    <p:sldId id="307" r:id="rId47"/>
    <p:sldId id="308" r:id="rId48"/>
    <p:sldId id="309" r:id="rId49"/>
    <p:sldId id="310" r:id="rId50"/>
    <p:sldId id="313" r:id="rId51"/>
    <p:sldId id="311" r:id="rId52"/>
    <p:sldId id="292" r:id="rId53"/>
    <p:sldId id="295" r:id="rId54"/>
    <p:sldId id="302" r:id="rId55"/>
    <p:sldId id="304" r:id="rId56"/>
    <p:sldId id="305" r:id="rId57"/>
    <p:sldId id="318" r:id="rId58"/>
    <p:sldId id="306" r:id="rId59"/>
    <p:sldId id="314" r:id="rId60"/>
    <p:sldId id="312" r:id="rId61"/>
    <p:sldId id="319" r:id="rId62"/>
    <p:sldId id="317" r:id="rId6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017" autoAdjust="0"/>
    <p:restoredTop sz="94681" autoAdjust="0"/>
  </p:normalViewPr>
  <p:slideViewPr>
    <p:cSldViewPr snapToGrid="0" snapToObjects="1">
      <p:cViewPr>
        <p:scale>
          <a:sx n="112" d="100"/>
          <a:sy n="112" d="100"/>
        </p:scale>
        <p:origin x="1104" y="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notesMaster" Target="notesMasters/notesMaster1.xml"/><Relationship Id="rId65" Type="http://schemas.openxmlformats.org/officeDocument/2006/relationships/presProps" Target="presProps.xml"/><Relationship Id="rId66" Type="http://schemas.openxmlformats.org/officeDocument/2006/relationships/viewProps" Target="viewProps.xml"/><Relationship Id="rId67" Type="http://schemas.openxmlformats.org/officeDocument/2006/relationships/theme" Target="theme/theme1.xml"/><Relationship Id="rId68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CC751D-90E4-674A-9BB8-FD59A56FCF79}" type="datetimeFigureOut">
              <a:rPr lang="en-US" smtClean="0"/>
              <a:pPr/>
              <a:t>5/21/17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BE" smtClean="0"/>
              <a:t>Click to edit Master text styles</a:t>
            </a:r>
          </a:p>
          <a:p>
            <a:pPr lvl="1"/>
            <a:r>
              <a:rPr lang="nl-BE" smtClean="0"/>
              <a:t>Second level</a:t>
            </a:r>
          </a:p>
          <a:p>
            <a:pPr lvl="2"/>
            <a:r>
              <a:rPr lang="nl-BE" smtClean="0"/>
              <a:t>Third level</a:t>
            </a:r>
          </a:p>
          <a:p>
            <a:pPr lvl="3"/>
            <a:r>
              <a:rPr lang="nl-BE" smtClean="0"/>
              <a:t>Fourth level</a:t>
            </a:r>
          </a:p>
          <a:p>
            <a:pPr lvl="4"/>
            <a:r>
              <a:rPr lang="nl-BE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65232B-B953-3F4E-A453-2B051ACBF18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65232B-B953-3F4E-A453-2B051ACBF181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65232B-B953-3F4E-A453-2B051ACBF181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nl-BE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nl-BE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0E8F5-15CD-2F48-91B3-5D930BD68CFB}" type="datetimeFigureOut">
              <a:rPr lang="en-US" smtClean="0"/>
              <a:pPr/>
              <a:t>5/21/17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68720-587E-B048-A71D-D0961B9B09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nl-BE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nl-BE" smtClean="0"/>
              <a:t>Click to edit Master text styles</a:t>
            </a:r>
          </a:p>
          <a:p>
            <a:pPr lvl="1" eaLnBrk="1" latinLnBrk="0" hangingPunct="1"/>
            <a:r>
              <a:rPr lang="nl-BE" smtClean="0"/>
              <a:t>Second level</a:t>
            </a:r>
          </a:p>
          <a:p>
            <a:pPr lvl="2" eaLnBrk="1" latinLnBrk="0" hangingPunct="1"/>
            <a:r>
              <a:rPr lang="nl-BE" smtClean="0"/>
              <a:t>Third level</a:t>
            </a:r>
          </a:p>
          <a:p>
            <a:pPr lvl="3" eaLnBrk="1" latinLnBrk="0" hangingPunct="1"/>
            <a:r>
              <a:rPr lang="nl-BE" smtClean="0"/>
              <a:t>Fourth level</a:t>
            </a:r>
          </a:p>
          <a:p>
            <a:pPr lvl="4" eaLnBrk="1" latinLnBrk="0" hangingPunct="1"/>
            <a:r>
              <a:rPr lang="nl-BE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0E8F5-15CD-2F48-91B3-5D930BD68CFB}" type="datetimeFigureOut">
              <a:rPr lang="en-US" smtClean="0"/>
              <a:pPr/>
              <a:t>5/21/17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68720-587E-B048-A71D-D0961B9B09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nl-BE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nl-BE" smtClean="0"/>
              <a:t>Click to edit Master text styles</a:t>
            </a:r>
          </a:p>
          <a:p>
            <a:pPr lvl="1" eaLnBrk="1" latinLnBrk="0" hangingPunct="1"/>
            <a:r>
              <a:rPr lang="nl-BE" smtClean="0"/>
              <a:t>Second level</a:t>
            </a:r>
          </a:p>
          <a:p>
            <a:pPr lvl="2" eaLnBrk="1" latinLnBrk="0" hangingPunct="1"/>
            <a:r>
              <a:rPr lang="nl-BE" smtClean="0"/>
              <a:t>Third level</a:t>
            </a:r>
          </a:p>
          <a:p>
            <a:pPr lvl="3" eaLnBrk="1" latinLnBrk="0" hangingPunct="1"/>
            <a:r>
              <a:rPr lang="nl-BE" smtClean="0"/>
              <a:t>Fourth level</a:t>
            </a:r>
          </a:p>
          <a:p>
            <a:pPr lvl="4" eaLnBrk="1" latinLnBrk="0" hangingPunct="1"/>
            <a:r>
              <a:rPr lang="nl-BE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0E8F5-15CD-2F48-91B3-5D930BD68CFB}" type="datetimeFigureOut">
              <a:rPr lang="en-US" smtClean="0"/>
              <a:pPr/>
              <a:t>5/21/17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68720-587E-B048-A71D-D0961B9B09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nl-BE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nl-BE" smtClean="0"/>
              <a:t>Click to edit Master text styles</a:t>
            </a:r>
          </a:p>
          <a:p>
            <a:pPr lvl="1" eaLnBrk="1" latinLnBrk="0" hangingPunct="1"/>
            <a:r>
              <a:rPr lang="nl-BE" smtClean="0"/>
              <a:t>Second level</a:t>
            </a:r>
          </a:p>
          <a:p>
            <a:pPr lvl="2" eaLnBrk="1" latinLnBrk="0" hangingPunct="1"/>
            <a:r>
              <a:rPr lang="nl-BE" smtClean="0"/>
              <a:t>Third level</a:t>
            </a:r>
          </a:p>
          <a:p>
            <a:pPr lvl="3" eaLnBrk="1" latinLnBrk="0" hangingPunct="1"/>
            <a:r>
              <a:rPr lang="nl-BE" smtClean="0"/>
              <a:t>Fourth level</a:t>
            </a:r>
          </a:p>
          <a:p>
            <a:pPr lvl="4" eaLnBrk="1" latinLnBrk="0" hangingPunct="1"/>
            <a:r>
              <a:rPr lang="nl-BE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0E8F5-15CD-2F48-91B3-5D930BD68CFB}" type="datetimeFigureOut">
              <a:rPr lang="en-US" smtClean="0"/>
              <a:pPr/>
              <a:t>5/21/17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68720-587E-B048-A71D-D0961B9B09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nl-BE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nl-B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0E8F5-15CD-2F48-91B3-5D930BD68CFB}" type="datetimeFigureOut">
              <a:rPr lang="en-US" smtClean="0"/>
              <a:pPr/>
              <a:t>5/21/17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68720-587E-B048-A71D-D0961B9B09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nl-BE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nl-BE" smtClean="0"/>
              <a:t>Click to edit Master text styles</a:t>
            </a:r>
          </a:p>
          <a:p>
            <a:pPr lvl="1" eaLnBrk="1" latinLnBrk="0" hangingPunct="1"/>
            <a:r>
              <a:rPr lang="nl-BE" smtClean="0"/>
              <a:t>Second level</a:t>
            </a:r>
          </a:p>
          <a:p>
            <a:pPr lvl="2" eaLnBrk="1" latinLnBrk="0" hangingPunct="1"/>
            <a:r>
              <a:rPr lang="nl-BE" smtClean="0"/>
              <a:t>Third level</a:t>
            </a:r>
          </a:p>
          <a:p>
            <a:pPr lvl="3" eaLnBrk="1" latinLnBrk="0" hangingPunct="1"/>
            <a:r>
              <a:rPr lang="nl-BE" smtClean="0"/>
              <a:t>Fourth level</a:t>
            </a:r>
          </a:p>
          <a:p>
            <a:pPr lvl="4" eaLnBrk="1" latinLnBrk="0" hangingPunct="1"/>
            <a:r>
              <a:rPr lang="nl-BE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nl-BE" smtClean="0"/>
              <a:t>Click to edit Master text styles</a:t>
            </a:r>
          </a:p>
          <a:p>
            <a:pPr lvl="1" eaLnBrk="1" latinLnBrk="0" hangingPunct="1"/>
            <a:r>
              <a:rPr lang="nl-BE" smtClean="0"/>
              <a:t>Second level</a:t>
            </a:r>
          </a:p>
          <a:p>
            <a:pPr lvl="2" eaLnBrk="1" latinLnBrk="0" hangingPunct="1"/>
            <a:r>
              <a:rPr lang="nl-BE" smtClean="0"/>
              <a:t>Third level</a:t>
            </a:r>
          </a:p>
          <a:p>
            <a:pPr lvl="3" eaLnBrk="1" latinLnBrk="0" hangingPunct="1"/>
            <a:r>
              <a:rPr lang="nl-BE" smtClean="0"/>
              <a:t>Fourth level</a:t>
            </a:r>
          </a:p>
          <a:p>
            <a:pPr lvl="4" eaLnBrk="1" latinLnBrk="0" hangingPunct="1"/>
            <a:r>
              <a:rPr lang="nl-BE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0E8F5-15CD-2F48-91B3-5D930BD68CFB}" type="datetimeFigureOut">
              <a:rPr lang="en-US" smtClean="0"/>
              <a:pPr/>
              <a:t>5/21/17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68720-587E-B048-A71D-D0961B9B09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nl-BE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nl-BE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nl-BE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nl-BE" smtClean="0"/>
              <a:t>Click to edit Master text styles</a:t>
            </a:r>
          </a:p>
          <a:p>
            <a:pPr lvl="1" eaLnBrk="1" latinLnBrk="0" hangingPunct="1"/>
            <a:r>
              <a:rPr lang="nl-BE" smtClean="0"/>
              <a:t>Second level</a:t>
            </a:r>
          </a:p>
          <a:p>
            <a:pPr lvl="2" eaLnBrk="1" latinLnBrk="0" hangingPunct="1"/>
            <a:r>
              <a:rPr lang="nl-BE" smtClean="0"/>
              <a:t>Third level</a:t>
            </a:r>
          </a:p>
          <a:p>
            <a:pPr lvl="3" eaLnBrk="1" latinLnBrk="0" hangingPunct="1"/>
            <a:r>
              <a:rPr lang="nl-BE" smtClean="0"/>
              <a:t>Fourth level</a:t>
            </a:r>
          </a:p>
          <a:p>
            <a:pPr lvl="4" eaLnBrk="1" latinLnBrk="0" hangingPunct="1"/>
            <a:r>
              <a:rPr lang="nl-BE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nl-BE" smtClean="0"/>
              <a:t>Click to edit Master text styles</a:t>
            </a:r>
          </a:p>
          <a:p>
            <a:pPr lvl="1" eaLnBrk="1" latinLnBrk="0" hangingPunct="1"/>
            <a:r>
              <a:rPr lang="nl-BE" smtClean="0"/>
              <a:t>Second level</a:t>
            </a:r>
          </a:p>
          <a:p>
            <a:pPr lvl="2" eaLnBrk="1" latinLnBrk="0" hangingPunct="1"/>
            <a:r>
              <a:rPr lang="nl-BE" smtClean="0"/>
              <a:t>Third level</a:t>
            </a:r>
          </a:p>
          <a:p>
            <a:pPr lvl="3" eaLnBrk="1" latinLnBrk="0" hangingPunct="1"/>
            <a:r>
              <a:rPr lang="nl-BE" smtClean="0"/>
              <a:t>Fourth level</a:t>
            </a:r>
          </a:p>
          <a:p>
            <a:pPr lvl="4" eaLnBrk="1" latinLnBrk="0" hangingPunct="1"/>
            <a:r>
              <a:rPr lang="nl-BE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0E8F5-15CD-2F48-91B3-5D930BD68CFB}" type="datetimeFigureOut">
              <a:rPr lang="en-US" smtClean="0"/>
              <a:pPr/>
              <a:t>5/21/17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68720-587E-B048-A71D-D0961B9B09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nl-BE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0E8F5-15CD-2F48-91B3-5D930BD68CFB}" type="datetimeFigureOut">
              <a:rPr lang="en-US" smtClean="0"/>
              <a:pPr/>
              <a:t>5/21/17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68720-587E-B048-A71D-D0961B9B09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0E8F5-15CD-2F48-91B3-5D930BD68CFB}" type="datetimeFigureOut">
              <a:rPr lang="en-US" smtClean="0"/>
              <a:pPr/>
              <a:t>5/21/17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68720-587E-B048-A71D-D0961B9B09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nl-BE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nl-B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nl-BE" smtClean="0"/>
              <a:t>Click to edit Master text styles</a:t>
            </a:r>
          </a:p>
          <a:p>
            <a:pPr lvl="1" eaLnBrk="1" latinLnBrk="0" hangingPunct="1"/>
            <a:r>
              <a:rPr lang="nl-BE" smtClean="0"/>
              <a:t>Second level</a:t>
            </a:r>
          </a:p>
          <a:p>
            <a:pPr lvl="2" eaLnBrk="1" latinLnBrk="0" hangingPunct="1"/>
            <a:r>
              <a:rPr lang="nl-BE" smtClean="0"/>
              <a:t>Third level</a:t>
            </a:r>
          </a:p>
          <a:p>
            <a:pPr lvl="3" eaLnBrk="1" latinLnBrk="0" hangingPunct="1"/>
            <a:r>
              <a:rPr lang="nl-BE" smtClean="0"/>
              <a:t>Fourth level</a:t>
            </a:r>
          </a:p>
          <a:p>
            <a:pPr lvl="4" eaLnBrk="1" latinLnBrk="0" hangingPunct="1"/>
            <a:r>
              <a:rPr lang="nl-BE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0E8F5-15CD-2F48-91B3-5D930BD68CFB}" type="datetimeFigureOut">
              <a:rPr lang="en-US" smtClean="0"/>
              <a:pPr/>
              <a:t>5/21/17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68720-587E-B048-A71D-D0961B9B09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nl-BE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nl-B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0E8F5-15CD-2F48-91B3-5D930BD68CFB}" type="datetimeFigureOut">
              <a:rPr lang="en-US" smtClean="0"/>
              <a:pPr/>
              <a:t>5/21/17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AF668720-587E-B048-A71D-D0961B9B095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nl-BE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nl-BE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nl-BE" smtClean="0"/>
              <a:t>Click to edit Master text styles</a:t>
            </a:r>
          </a:p>
          <a:p>
            <a:pPr lvl="1" eaLnBrk="1" latinLnBrk="0" hangingPunct="1"/>
            <a:r>
              <a:rPr kumimoji="0" lang="nl-BE" smtClean="0"/>
              <a:t>Second level</a:t>
            </a:r>
          </a:p>
          <a:p>
            <a:pPr lvl="2" eaLnBrk="1" latinLnBrk="0" hangingPunct="1"/>
            <a:r>
              <a:rPr kumimoji="0" lang="nl-BE" smtClean="0"/>
              <a:t>Third level</a:t>
            </a:r>
          </a:p>
          <a:p>
            <a:pPr lvl="3" eaLnBrk="1" latinLnBrk="0" hangingPunct="1"/>
            <a:r>
              <a:rPr kumimoji="0" lang="nl-BE" smtClean="0"/>
              <a:t>Fourth level</a:t>
            </a:r>
          </a:p>
          <a:p>
            <a:pPr lvl="4" eaLnBrk="1" latinLnBrk="0" hangingPunct="1"/>
            <a:r>
              <a:rPr kumimoji="0" lang="nl-BE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740E8F5-15CD-2F48-91B3-5D930BD68CFB}" type="datetimeFigureOut">
              <a:rPr lang="en-US" smtClean="0"/>
              <a:pPr/>
              <a:t>5/21/17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F668720-587E-B048-A71D-D0961B9B095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Relationship Id="rId3" Type="http://schemas.openxmlformats.org/officeDocument/2006/relationships/image" Target="../media/image28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Relationship Id="rId3" Type="http://schemas.openxmlformats.org/officeDocument/2006/relationships/image" Target="../media/image3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Relationship Id="rId3" Type="http://schemas.openxmlformats.org/officeDocument/2006/relationships/image" Target="../media/image3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openxmlformats.org/officeDocument/2006/relationships/image" Target="../media/image39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eg"/><Relationship Id="rId3" Type="http://schemas.openxmlformats.org/officeDocument/2006/relationships/image" Target="../media/image41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6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3" Type="http://schemas.openxmlformats.org/officeDocument/2006/relationships/image" Target="../media/image6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4" Type="http://schemas.openxmlformats.org/officeDocument/2006/relationships/image" Target="../media/image59.jpeg"/><Relationship Id="rId5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jpeg"/><Relationship Id="rId3" Type="http://schemas.openxmlformats.org/officeDocument/2006/relationships/image" Target="../media/image62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jpeg"/><Relationship Id="rId3" Type="http://schemas.openxmlformats.org/officeDocument/2006/relationships/image" Target="../media/image67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4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83573"/>
            <a:ext cx="7772400" cy="86216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Rebuilding a 6 </a:t>
            </a:r>
            <a:r>
              <a:rPr lang="en-US" dirty="0" err="1" smtClean="0"/>
              <a:t>m</a:t>
            </a:r>
            <a:r>
              <a:rPr lang="en-US" dirty="0" smtClean="0"/>
              <a:t> Dish antenna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599" y="5196292"/>
            <a:ext cx="7335413" cy="442507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ON7UN                                           Orebro May 20, 2017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7968" y="792480"/>
            <a:ext cx="743712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Ready to receive the new panels</a:t>
            </a:r>
            <a:endParaRPr lang="en-US" sz="3600" dirty="0"/>
          </a:p>
        </p:txBody>
      </p:sp>
      <p:pic>
        <p:nvPicPr>
          <p:cNvPr id="4" name="Content Placeholder 3" descr="IMG_7138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2495" r="-12495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         Solid panels MK2</a:t>
            </a:r>
            <a:endParaRPr lang="en-US" dirty="0"/>
          </a:p>
        </p:txBody>
      </p:sp>
      <p:pic>
        <p:nvPicPr>
          <p:cNvPr id="4" name="Content Placeholder 3" descr="DSC01802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0307" r="-20307"/>
          <a:stretch>
            <a:fillRect/>
          </a:stretch>
        </p:blipFill>
        <p:spPr>
          <a:xfrm>
            <a:off x="457200" y="1948574"/>
            <a:ext cx="8229600" cy="438912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4571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Content Placeholder 3" descr="DSC01801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0307" r="-20307"/>
          <a:stretch>
            <a:fillRect/>
          </a:stretch>
        </p:blipFill>
        <p:spPr>
          <a:xfrm>
            <a:off x="457200" y="1479626"/>
            <a:ext cx="8229600" cy="484497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8112" y="704088"/>
            <a:ext cx="7028688" cy="1143000"/>
          </a:xfrm>
        </p:spPr>
        <p:txBody>
          <a:bodyPr/>
          <a:lstStyle/>
          <a:p>
            <a:r>
              <a:rPr lang="en-US" dirty="0" smtClean="0"/>
              <a:t>Ready for Panel 24</a:t>
            </a:r>
            <a:endParaRPr lang="en-US" dirty="0"/>
          </a:p>
        </p:txBody>
      </p:sp>
      <p:pic>
        <p:nvPicPr>
          <p:cNvPr id="4" name="Content Placeholder 3" descr="DSC01805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0307" r="-20307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8112" y="704088"/>
            <a:ext cx="7028688" cy="67078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Reflector ready</a:t>
            </a:r>
            <a:endParaRPr lang="en-US" dirty="0"/>
          </a:p>
        </p:txBody>
      </p:sp>
      <p:pic>
        <p:nvPicPr>
          <p:cNvPr id="4" name="Content Placeholder 3" descr="DSC01819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0307" r="-20307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2896" y="704088"/>
            <a:ext cx="7613904" cy="74935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Ready to host back on the tower</a:t>
            </a:r>
            <a:endParaRPr lang="en-US" dirty="0"/>
          </a:p>
        </p:txBody>
      </p:sp>
      <p:pic>
        <p:nvPicPr>
          <p:cNvPr id="4" name="Content Placeholder 3" descr="DSC01821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0307" r="-20307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9344" y="999744"/>
            <a:ext cx="7077456" cy="64617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Winching up</a:t>
            </a:r>
            <a:endParaRPr lang="en-US" dirty="0"/>
          </a:p>
        </p:txBody>
      </p:sp>
      <p:pic>
        <p:nvPicPr>
          <p:cNvPr id="4" name="Content Placeholder 3" descr="DSC01823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0307" r="-20307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29105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Content Placeholder 3" descr="DSC01824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909" r="-7909"/>
          <a:stretch>
            <a:fillRect/>
          </a:stretch>
        </p:blipFill>
        <p:spPr>
          <a:xfrm>
            <a:off x="457200" y="995363"/>
            <a:ext cx="8229600" cy="532923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0160" y="704088"/>
            <a:ext cx="7406640" cy="68388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Antenna back on the tower in 2012</a:t>
            </a:r>
            <a:endParaRPr lang="en-US" sz="3600" dirty="0"/>
          </a:p>
        </p:txBody>
      </p:sp>
      <p:pic>
        <p:nvPicPr>
          <p:cNvPr id="4" name="Content Placeholder 3" descr="DSC01827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2508" r="-12508"/>
          <a:stretch>
            <a:fillRect/>
          </a:stretch>
        </p:blipFill>
        <p:spPr>
          <a:xfrm>
            <a:off x="457200" y="1387475"/>
            <a:ext cx="8229600" cy="49371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4571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8" name="Content Placeholder 7" descr="DSC01836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353" r="-5353"/>
          <a:stretch>
            <a:fillRect/>
          </a:stretch>
        </p:blipFill>
        <p:spPr>
          <a:xfrm>
            <a:off x="457200" y="749300"/>
            <a:ext cx="8229600" cy="55753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792480"/>
            <a:ext cx="8735568" cy="1143000"/>
          </a:xfrm>
        </p:spPr>
        <p:txBody>
          <a:bodyPr>
            <a:normAutofit/>
          </a:bodyPr>
          <a:lstStyle/>
          <a:p>
            <a:r>
              <a:rPr lang="en-US" sz="3200" smtClean="0"/>
              <a:t>Antenna </a:t>
            </a:r>
            <a:r>
              <a:rPr lang="en-US" sz="3200" dirty="0" smtClean="0"/>
              <a:t>got damaged by a hail storm in 2009 </a:t>
            </a:r>
            <a:endParaRPr lang="en-US" sz="3200" dirty="0"/>
          </a:p>
        </p:txBody>
      </p:sp>
      <p:pic>
        <p:nvPicPr>
          <p:cNvPr id="6" name="Content Placeholder 5" descr="DSC01342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0307" r="-20307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704088"/>
            <a:ext cx="7467600" cy="59222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 service tower got constructed</a:t>
            </a:r>
            <a:endParaRPr lang="en-US" dirty="0"/>
          </a:p>
        </p:txBody>
      </p:sp>
      <p:pic>
        <p:nvPicPr>
          <p:cNvPr id="4" name="Content Placeholder 3" descr="DSC01866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383" r="-11383"/>
          <a:stretch>
            <a:fillRect/>
          </a:stretch>
        </p:blipFill>
        <p:spPr>
          <a:xfrm>
            <a:off x="457200" y="1296988"/>
            <a:ext cx="8229600" cy="502761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4571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Content Placeholder 3" descr="DSC01896.jpg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353" r="-5353"/>
          <a:stretch>
            <a:fillRect/>
          </a:stretch>
        </p:blipFill>
        <p:spPr>
          <a:xfrm>
            <a:off x="457200" y="749300"/>
            <a:ext cx="8229600" cy="55753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Problems 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- I under estimated the extra </a:t>
            </a:r>
            <a:r>
              <a:rPr lang="en-US" dirty="0" err="1" smtClean="0"/>
              <a:t>windload</a:t>
            </a:r>
            <a:r>
              <a:rPr lang="en-US" dirty="0" smtClean="0"/>
              <a:t>  on the ribs</a:t>
            </a:r>
          </a:p>
          <a:p>
            <a:r>
              <a:rPr lang="en-US" dirty="0" smtClean="0"/>
              <a:t>- The central hub was found to light</a:t>
            </a:r>
          </a:p>
          <a:p>
            <a:r>
              <a:rPr lang="en-US" dirty="0" smtClean="0"/>
              <a:t>- The elevation drive gear lost some teeth </a:t>
            </a:r>
          </a:p>
          <a:p>
            <a:r>
              <a:rPr lang="en-US" dirty="0" smtClean="0"/>
              <a:t>- Crashed two ribs when loosing the elevation motor</a:t>
            </a:r>
          </a:p>
          <a:p>
            <a:r>
              <a:rPr lang="en-US" dirty="0" smtClean="0"/>
              <a:t>- Changed elevation drive to a linear actuator</a:t>
            </a:r>
          </a:p>
          <a:p>
            <a:r>
              <a:rPr lang="en-US" dirty="0" smtClean="0"/>
              <a:t>- Ribs started to break at its hub connection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4544" y="704088"/>
            <a:ext cx="7382256" cy="69697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Broken ribs </a:t>
            </a:r>
            <a:endParaRPr lang="en-US" dirty="0"/>
          </a:p>
        </p:txBody>
      </p:sp>
      <p:pic>
        <p:nvPicPr>
          <p:cNvPr id="6" name="Content Placeholder 5" descr="thumb_IMG_0151_1024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2689" r="-12689"/>
          <a:stretch>
            <a:fillRect/>
          </a:stretch>
        </p:blipFill>
        <p:spPr>
          <a:xfrm>
            <a:off x="457200" y="1340803"/>
            <a:ext cx="8229600" cy="492283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912" y="704088"/>
            <a:ext cx="8247887" cy="1143000"/>
          </a:xfrm>
        </p:spPr>
        <p:txBody>
          <a:bodyPr>
            <a:normAutofit/>
          </a:bodyPr>
          <a:lstStyle/>
          <a:p>
            <a:r>
              <a:rPr lang="en-US" sz="3500" dirty="0" smtClean="0"/>
              <a:t>Antenna brought down </a:t>
            </a:r>
            <a:r>
              <a:rPr lang="en-US" sz="3500" smtClean="0"/>
              <a:t>for rework in 2015</a:t>
            </a:r>
            <a:endParaRPr lang="en-US" sz="35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7439" y="4004453"/>
            <a:ext cx="2653262" cy="198994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199" y="2031220"/>
            <a:ext cx="5284239" cy="39631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7438" y="2031220"/>
            <a:ext cx="2653263" cy="1989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927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8863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Looking for solutions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-"/>
            </a:pPr>
            <a:r>
              <a:rPr lang="en-US" dirty="0" smtClean="0"/>
              <a:t>Michael DL1YMK gave a presentation about slewing gears at Orebro 2015</a:t>
            </a:r>
          </a:p>
          <a:p>
            <a:pPr>
              <a:buFontTx/>
              <a:buChar char="-"/>
            </a:pPr>
            <a:r>
              <a:rPr lang="en-US" dirty="0" smtClean="0"/>
              <a:t>I contacted the Chinese manufacturer and ordered two gears, a 12 inch for AZ and 9 inch for EL</a:t>
            </a:r>
          </a:p>
          <a:p>
            <a:pPr>
              <a:buFontTx/>
              <a:buChar char="-"/>
            </a:pPr>
            <a:endParaRPr lang="en-US" dirty="0" smtClean="0"/>
          </a:p>
        </p:txBody>
      </p:sp>
      <p:pic>
        <p:nvPicPr>
          <p:cNvPr id="4" name="Picture 3" descr="slewin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190" y="3854939"/>
            <a:ext cx="3974541" cy="2770823"/>
          </a:xfrm>
          <a:prstGeom prst="rect">
            <a:avLst/>
          </a:prstGeom>
        </p:spPr>
      </p:pic>
      <p:pic>
        <p:nvPicPr>
          <p:cNvPr id="5" name="Picture 4" descr="slewing1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6875" y="3830521"/>
            <a:ext cx="3954163" cy="27961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1006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Rebuilding the mount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71284"/>
            <a:ext cx="8229600" cy="4753316"/>
          </a:xfrm>
        </p:spPr>
        <p:txBody>
          <a:bodyPr/>
          <a:lstStyle/>
          <a:p>
            <a:r>
              <a:rPr lang="en-US" dirty="0" smtClean="0"/>
              <a:t>A complete new mount build out of stainless steel</a:t>
            </a:r>
          </a:p>
          <a:p>
            <a:r>
              <a:rPr lang="en-US" dirty="0" smtClean="0"/>
              <a:t>Slewing gears for ( almost ) zero backlash</a:t>
            </a:r>
          </a:p>
          <a:p>
            <a:r>
              <a:rPr lang="en-US" dirty="0" smtClean="0"/>
              <a:t>A stiff design for the central hub using the same mounting distances as the old hub so the existing ribs can be re-used.</a:t>
            </a:r>
          </a:p>
          <a:p>
            <a:r>
              <a:rPr lang="en-US" dirty="0" smtClean="0"/>
              <a:t>A second support ring holding the rib in the middle for extra support of the rib.</a:t>
            </a:r>
          </a:p>
          <a:p>
            <a:r>
              <a:rPr lang="en-US" dirty="0" smtClean="0"/>
              <a:t>Re-enforcing the ribs by placing an aluminum plate against each antenna rib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G_8476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0307" r="-20307"/>
          <a:stretch>
            <a:fillRect/>
          </a:stretch>
        </p:blipFill>
        <p:spPr>
          <a:xfrm>
            <a:off x="-691978" y="2016481"/>
            <a:ext cx="6151864" cy="3280994"/>
          </a:xfrm>
        </p:spPr>
      </p:pic>
      <p:pic>
        <p:nvPicPr>
          <p:cNvPr id="5" name="Picture 4" descr="IMG_8479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7703" y="2016482"/>
            <a:ext cx="4312302" cy="32342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76893" y="907114"/>
            <a:ext cx="84671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Left: the new hub to mount the 24 antenna ribs</a:t>
            </a:r>
          </a:p>
          <a:p>
            <a:r>
              <a:rPr lang="en-US" dirty="0" smtClean="0"/>
              <a:t>Right: the new AZ pole to mount on the AZ gear and to hold the EL slewing gear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22" y="704088"/>
            <a:ext cx="7757178" cy="513657"/>
          </a:xfrm>
        </p:spPr>
        <p:txBody>
          <a:bodyPr>
            <a:noAutofit/>
          </a:bodyPr>
          <a:lstStyle/>
          <a:p>
            <a:r>
              <a:rPr lang="en-US" sz="3600" dirty="0" smtClean="0"/>
              <a:t>Bringing the components together</a:t>
            </a:r>
            <a:endParaRPr lang="en-US" sz="3600" dirty="0"/>
          </a:p>
        </p:txBody>
      </p:sp>
      <p:pic>
        <p:nvPicPr>
          <p:cNvPr id="4" name="Content Placeholder 3" descr="IMG_8922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2495" r="-12495"/>
          <a:stretch>
            <a:fillRect/>
          </a:stretch>
        </p:blipFill>
        <p:spPr>
          <a:xfrm>
            <a:off x="457201" y="1217745"/>
            <a:ext cx="4348024" cy="2318946"/>
          </a:xfrm>
        </p:spPr>
      </p:pic>
      <p:pic>
        <p:nvPicPr>
          <p:cNvPr id="5" name="Picture 4" descr="IMG_8923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9333" y="1217745"/>
            <a:ext cx="4287467" cy="2858311"/>
          </a:xfrm>
          <a:prstGeom prst="rect">
            <a:avLst/>
          </a:prstGeom>
        </p:spPr>
      </p:pic>
      <p:pic>
        <p:nvPicPr>
          <p:cNvPr id="6" name="Picture 5" descr="IMG_8926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9622" y="3536691"/>
            <a:ext cx="4338774" cy="28925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4571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Content Placeholder 3" descr="IMG_8931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810" b="-810"/>
          <a:stretch>
            <a:fillRect/>
          </a:stretch>
        </p:blipFill>
        <p:spPr>
          <a:xfrm>
            <a:off x="457200" y="749300"/>
            <a:ext cx="4570609" cy="3096446"/>
          </a:xfrm>
        </p:spPr>
      </p:pic>
      <p:pic>
        <p:nvPicPr>
          <p:cNvPr id="5" name="Picture 4" descr="IMG_8932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5731" y="3845746"/>
            <a:ext cx="4373148" cy="291543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07513" y="1296309"/>
            <a:ext cx="307691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- Fixing point for AZ encoder</a:t>
            </a:r>
          </a:p>
          <a:p>
            <a:pPr>
              <a:buFontTx/>
              <a:buChar char="-"/>
            </a:pPr>
            <a:r>
              <a:rPr lang="en-US" dirty="0" smtClean="0"/>
              <a:t>Additional bearing for higher mechanical stability of the central hub.</a:t>
            </a:r>
          </a:p>
          <a:p>
            <a:pPr>
              <a:buFontTx/>
              <a:buChar char="-"/>
            </a:pPr>
            <a:r>
              <a:rPr lang="en-US" dirty="0" smtClean="0"/>
              <a:t> 48mm diameter ring to support the second rib support ring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57201" y="4687664"/>
            <a:ext cx="37195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- Weight of the mount parts plus the two slewing gear: 190 </a:t>
            </a:r>
            <a:r>
              <a:rPr lang="en-US" dirty="0" err="1" smtClean="0"/>
              <a:t>Kgr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0304" y="704088"/>
            <a:ext cx="7016496" cy="1143000"/>
          </a:xfrm>
        </p:spPr>
        <p:txBody>
          <a:bodyPr>
            <a:normAutofit/>
          </a:bodyPr>
          <a:lstStyle/>
          <a:p>
            <a:r>
              <a:rPr lang="en-US" sz="4400" dirty="0" smtClean="0"/>
              <a:t>Aluminum mesh got bumps</a:t>
            </a:r>
            <a:endParaRPr lang="en-US" sz="4400" dirty="0"/>
          </a:p>
        </p:txBody>
      </p:sp>
      <p:pic>
        <p:nvPicPr>
          <p:cNvPr id="4" name="Content Placeholder 3" descr="DSC01341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0307" r="-20307"/>
          <a:stretch>
            <a:fillRect/>
          </a:stretch>
        </p:blipFill>
        <p:spPr>
          <a:xfrm>
            <a:off x="457200" y="1847088"/>
            <a:ext cx="8229600" cy="447751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0016" y="704088"/>
            <a:ext cx="7796784" cy="52675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new antenna mount</a:t>
            </a:r>
            <a:endParaRPr lang="en-US" dirty="0"/>
          </a:p>
        </p:txBody>
      </p:sp>
      <p:pic>
        <p:nvPicPr>
          <p:cNvPr id="4" name="Content Placeholder 3" descr="IMG_8929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724" r="-5724"/>
          <a:stretch>
            <a:fillRect/>
          </a:stretch>
        </p:blipFill>
        <p:spPr>
          <a:xfrm>
            <a:off x="457200" y="1401763"/>
            <a:ext cx="8229600" cy="492283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9922" y="704088"/>
            <a:ext cx="7406878" cy="1143000"/>
          </a:xfrm>
        </p:spPr>
        <p:txBody>
          <a:bodyPr/>
          <a:lstStyle/>
          <a:p>
            <a:r>
              <a:rPr lang="en-US" dirty="0" smtClean="0"/>
              <a:t>Testing the </a:t>
            </a:r>
            <a:r>
              <a:rPr lang="en-US" smtClean="0"/>
              <a:t>elevation drive</a:t>
            </a:r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9922" y="1935163"/>
            <a:ext cx="6584155" cy="4389437"/>
          </a:xfrm>
        </p:spPr>
      </p:pic>
    </p:spTree>
    <p:extLst>
      <p:ext uri="{BB962C8B-B14F-4D97-AF65-F5344CB8AC3E}">
        <p14:creationId xmlns:p14="http://schemas.microsoft.com/office/powerpoint/2010/main" val="107535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47590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Preparing the ribs</a:t>
            </a:r>
            <a:endParaRPr lang="en-US" dirty="0"/>
          </a:p>
        </p:txBody>
      </p:sp>
      <p:pic>
        <p:nvPicPr>
          <p:cNvPr id="4" name="Content Placeholder 3" descr="Screen Shot 2017-04-25 at 17.00.50.pn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590" r="-8590"/>
          <a:stretch>
            <a:fillRect/>
          </a:stretch>
        </p:blipFill>
        <p:spPr>
          <a:xfrm>
            <a:off x="0" y="1179993"/>
            <a:ext cx="5686728" cy="2713074"/>
          </a:xfrm>
        </p:spPr>
      </p:pic>
      <p:pic>
        <p:nvPicPr>
          <p:cNvPr id="5" name="Picture 4" descr="IMG_8949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1914" y="3964479"/>
            <a:ext cx="3914612" cy="260974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61956" y="1332466"/>
            <a:ext cx="32248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en-US" dirty="0" smtClean="0"/>
              <a:t> 24 aluminum plates got cut on a water cutter to be mounted against the existing ribs.</a:t>
            </a:r>
          </a:p>
          <a:p>
            <a:pPr>
              <a:buFontTx/>
              <a:buChar char="-"/>
            </a:pPr>
            <a:r>
              <a:rPr lang="en-US" dirty="0" smtClean="0"/>
              <a:t> Mounted with 960 pop </a:t>
            </a:r>
            <a:r>
              <a:rPr lang="en-US" dirty="0" err="1" smtClean="0"/>
              <a:t>revets</a:t>
            </a:r>
            <a:r>
              <a:rPr lang="en-US" dirty="0" smtClean="0"/>
              <a:t> plus Polymer compound.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64223" y="4652539"/>
            <a:ext cx="3843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- All components are powder coated to protect against corrosion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4571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Content Placeholder 3" descr="IMG_8952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2495" r="-12495"/>
          <a:stretch>
            <a:fillRect/>
          </a:stretch>
        </p:blipFill>
        <p:spPr>
          <a:xfrm>
            <a:off x="0" y="385904"/>
            <a:ext cx="5810910" cy="3099152"/>
          </a:xfrm>
        </p:spPr>
      </p:pic>
      <p:pic>
        <p:nvPicPr>
          <p:cNvPr id="6" name="Picture 5" descr="IMG_8951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0391" y="3602729"/>
            <a:ext cx="4311404" cy="287427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540626" y="1281134"/>
            <a:ext cx="31461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- Extra re-enforcement to the fixing points of the antenna ribs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75462" y="4798633"/>
            <a:ext cx="33491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- Two first ribs installed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672" y="679704"/>
            <a:ext cx="7882128" cy="61076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Ribs are installed</a:t>
            </a:r>
            <a:endParaRPr lang="en-US" dirty="0"/>
          </a:p>
        </p:txBody>
      </p:sp>
      <p:pic>
        <p:nvPicPr>
          <p:cNvPr id="4" name="Content Placeholder 3" descr="IMG_8955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753" r="-4753"/>
          <a:stretch>
            <a:fillRect/>
          </a:stretch>
        </p:blipFill>
        <p:spPr>
          <a:xfrm>
            <a:off x="457200" y="1314450"/>
            <a:ext cx="8229600" cy="50101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679704"/>
            <a:ext cx="7955280" cy="50961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Ribs are installed</a:t>
            </a:r>
            <a:endParaRPr lang="en-US" dirty="0"/>
          </a:p>
        </p:txBody>
      </p:sp>
      <p:pic>
        <p:nvPicPr>
          <p:cNvPr id="4" name="Content Placeholder 3" descr="IMG_8962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681" r="-3681"/>
          <a:stretch>
            <a:fillRect/>
          </a:stretch>
        </p:blipFill>
        <p:spPr>
          <a:xfrm>
            <a:off x="457200" y="1214438"/>
            <a:ext cx="8229600" cy="51101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400" y="723900"/>
            <a:ext cx="6273800" cy="55038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Installing the rings</a:t>
            </a:r>
            <a:endParaRPr lang="en-US" dirty="0"/>
          </a:p>
        </p:txBody>
      </p:sp>
      <p:pic>
        <p:nvPicPr>
          <p:cNvPr id="6" name="Content Placeholder 5" descr="IMG_8971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916" r="-3916"/>
          <a:stretch>
            <a:fillRect/>
          </a:stretch>
        </p:blipFill>
        <p:spPr>
          <a:xfrm>
            <a:off x="457200" y="1236663"/>
            <a:ext cx="8229600" cy="508793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32754"/>
            <a:ext cx="8229600" cy="17980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6" name="Content Placeholder 5" descr="IMG_8967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635" r="-2635"/>
          <a:stretch>
            <a:fillRect/>
          </a:stretch>
        </p:blipFill>
        <p:spPr>
          <a:xfrm>
            <a:off x="457200" y="1112838"/>
            <a:ext cx="8229600" cy="52117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6" y="704088"/>
            <a:ext cx="7918704" cy="52085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Testing the elevation gear</a:t>
            </a:r>
            <a:endParaRPr lang="en-US" dirty="0"/>
          </a:p>
        </p:txBody>
      </p:sp>
      <p:pic>
        <p:nvPicPr>
          <p:cNvPr id="4" name="Content Placeholder 3" descr="IMG_8973.jpg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798" r="-3798"/>
          <a:stretch>
            <a:fillRect/>
          </a:stretch>
        </p:blipFill>
        <p:spPr>
          <a:xfrm>
            <a:off x="457200" y="1201166"/>
            <a:ext cx="8229600" cy="50990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A backlash of 0,3° was </a:t>
            </a:r>
            <a:r>
              <a:rPr lang="en-US" sz="2800" smtClean="0"/>
              <a:t>found in </a:t>
            </a:r>
            <a:r>
              <a:rPr lang="en-US" sz="2800" dirty="0" smtClean="0"/>
              <a:t>the elevation gear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Found backlash in the ZE09 gear</a:t>
            </a:r>
          </a:p>
          <a:p>
            <a:r>
              <a:rPr lang="en-US" dirty="0" smtClean="0"/>
              <a:t>Datasheet states ‘ Precision &lt; 0,09 °</a:t>
            </a:r>
          </a:p>
          <a:p>
            <a:r>
              <a:rPr lang="en-US" dirty="0" smtClean="0"/>
              <a:t>Manufacturer confirmed that they have a couple of cases with minor backlash</a:t>
            </a:r>
          </a:p>
          <a:p>
            <a:r>
              <a:rPr lang="en-US" dirty="0" smtClean="0"/>
              <a:t>They first suggested to send me a video explaining how to adjust the gear for minimum backlash.</a:t>
            </a:r>
          </a:p>
          <a:p>
            <a:r>
              <a:rPr lang="en-US" dirty="0" smtClean="0"/>
              <a:t>Engineers told me it is not possible to adjust.</a:t>
            </a:r>
          </a:p>
          <a:p>
            <a:r>
              <a:rPr lang="en-US" dirty="0" smtClean="0"/>
              <a:t>A new ZE09 gear is being manufactured and will be send to me next week.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1326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8112" y="704088"/>
            <a:ext cx="7028688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Ante</a:t>
            </a:r>
            <a:r>
              <a:rPr lang="en-US" sz="3200" dirty="0" smtClean="0"/>
              <a:t>nna at ground level for restoration</a:t>
            </a:r>
            <a:endParaRPr lang="en-US" sz="3200" dirty="0"/>
          </a:p>
        </p:txBody>
      </p:sp>
      <p:pic>
        <p:nvPicPr>
          <p:cNvPr id="6" name="Content Placeholder 5" descr="DSC01681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0307" r="-20307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708" y="704088"/>
            <a:ext cx="7041091" cy="1143000"/>
          </a:xfrm>
        </p:spPr>
        <p:txBody>
          <a:bodyPr/>
          <a:lstStyle/>
          <a:p>
            <a:r>
              <a:rPr lang="en-US" smtClean="0"/>
              <a:t>Installing panels</a:t>
            </a:r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5709" y="1935163"/>
            <a:ext cx="5852582" cy="4389437"/>
          </a:xfrm>
        </p:spPr>
      </p:pic>
    </p:spTree>
    <p:extLst>
      <p:ext uri="{BB962C8B-B14F-4D97-AF65-F5344CB8AC3E}">
        <p14:creationId xmlns:p14="http://schemas.microsoft.com/office/powerpoint/2010/main" val="1518566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9922" y="704088"/>
            <a:ext cx="7406878" cy="1143000"/>
          </a:xfrm>
        </p:spPr>
        <p:txBody>
          <a:bodyPr/>
          <a:lstStyle/>
          <a:p>
            <a:r>
              <a:rPr lang="en-US" smtClean="0"/>
              <a:t>Inserting panels</a:t>
            </a:r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9922" y="1935163"/>
            <a:ext cx="6584155" cy="4389437"/>
          </a:xfrm>
        </p:spPr>
      </p:pic>
    </p:spTree>
    <p:extLst>
      <p:ext uri="{BB962C8B-B14F-4D97-AF65-F5344CB8AC3E}">
        <p14:creationId xmlns:p14="http://schemas.microsoft.com/office/powerpoint/2010/main" val="1894087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8100" y="704088"/>
            <a:ext cx="7378700" cy="1143000"/>
          </a:xfrm>
        </p:spPr>
        <p:txBody>
          <a:bodyPr/>
          <a:lstStyle/>
          <a:p>
            <a:r>
              <a:rPr lang="en-US" dirty="0" smtClean="0"/>
              <a:t>Installing panels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8100" y="1953948"/>
            <a:ext cx="6555977" cy="4370652"/>
          </a:xfrm>
        </p:spPr>
      </p:pic>
    </p:spTree>
    <p:extLst>
      <p:ext uri="{BB962C8B-B14F-4D97-AF65-F5344CB8AC3E}">
        <p14:creationId xmlns:p14="http://schemas.microsoft.com/office/powerpoint/2010/main" val="1777319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0278" y="704088"/>
            <a:ext cx="8016522" cy="1143000"/>
          </a:xfrm>
        </p:spPr>
        <p:txBody>
          <a:bodyPr/>
          <a:lstStyle/>
          <a:p>
            <a:r>
              <a:rPr lang="en-US" dirty="0" smtClean="0"/>
              <a:t>Last panel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278" y="1935163"/>
            <a:ext cx="7803443" cy="4389437"/>
          </a:xfrm>
        </p:spPr>
      </p:pic>
    </p:spTree>
    <p:extLst>
      <p:ext uri="{BB962C8B-B14F-4D97-AF65-F5344CB8AC3E}">
        <p14:creationId xmlns:p14="http://schemas.microsoft.com/office/powerpoint/2010/main" val="776953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708" y="704088"/>
            <a:ext cx="7041091" cy="1143000"/>
          </a:xfrm>
        </p:spPr>
        <p:txBody>
          <a:bodyPr/>
          <a:lstStyle/>
          <a:p>
            <a:r>
              <a:rPr lang="en-US" dirty="0" smtClean="0"/>
              <a:t>Second support </a:t>
            </a:r>
            <a:r>
              <a:rPr lang="en-US" smtClean="0"/>
              <a:t>ring </a:t>
            </a:r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5709" y="1935163"/>
            <a:ext cx="5852582" cy="4389437"/>
          </a:xfrm>
        </p:spPr>
      </p:pic>
    </p:spTree>
    <p:extLst>
      <p:ext uri="{BB962C8B-B14F-4D97-AF65-F5344CB8AC3E}">
        <p14:creationId xmlns:p14="http://schemas.microsoft.com/office/powerpoint/2010/main" val="1564732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708" y="704088"/>
            <a:ext cx="7041091" cy="1143000"/>
          </a:xfrm>
        </p:spPr>
        <p:txBody>
          <a:bodyPr/>
          <a:lstStyle/>
          <a:p>
            <a:r>
              <a:rPr lang="en-US" dirty="0" smtClean="0"/>
              <a:t>Second </a:t>
            </a:r>
            <a:r>
              <a:rPr lang="en-US" smtClean="0"/>
              <a:t>support ring</a:t>
            </a:r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5709" y="1935163"/>
            <a:ext cx="5852582" cy="4389437"/>
          </a:xfrm>
        </p:spPr>
      </p:pic>
    </p:spTree>
    <p:extLst>
      <p:ext uri="{BB962C8B-B14F-4D97-AF65-F5344CB8AC3E}">
        <p14:creationId xmlns:p14="http://schemas.microsoft.com/office/powerpoint/2010/main" val="379462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9922" y="704088"/>
            <a:ext cx="7406878" cy="1143000"/>
          </a:xfrm>
        </p:spPr>
        <p:txBody>
          <a:bodyPr/>
          <a:lstStyle/>
          <a:p>
            <a:r>
              <a:rPr lang="en-US" dirty="0" smtClean="0"/>
              <a:t>Hosting up the antenna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9922" y="1935163"/>
            <a:ext cx="6584155" cy="4389437"/>
          </a:xfrm>
        </p:spPr>
      </p:pic>
    </p:spTree>
    <p:extLst>
      <p:ext uri="{BB962C8B-B14F-4D97-AF65-F5344CB8AC3E}">
        <p14:creationId xmlns:p14="http://schemas.microsoft.com/office/powerpoint/2010/main" val="1021969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9922" y="704088"/>
            <a:ext cx="7406878" cy="1143000"/>
          </a:xfrm>
        </p:spPr>
        <p:txBody>
          <a:bodyPr/>
          <a:lstStyle/>
          <a:p>
            <a:r>
              <a:rPr lang="en-US"/>
              <a:t>Hosting up the antenna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9922" y="1935163"/>
            <a:ext cx="6584155" cy="4389437"/>
          </a:xfrm>
        </p:spPr>
      </p:pic>
    </p:spTree>
    <p:extLst>
      <p:ext uri="{BB962C8B-B14F-4D97-AF65-F5344CB8AC3E}">
        <p14:creationId xmlns:p14="http://schemas.microsoft.com/office/powerpoint/2010/main" val="664892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9922" y="704088"/>
            <a:ext cx="7406878" cy="1143000"/>
          </a:xfrm>
        </p:spPr>
        <p:txBody>
          <a:bodyPr/>
          <a:lstStyle/>
          <a:p>
            <a:r>
              <a:rPr lang="en-US"/>
              <a:t>Hosting up the antenna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9922" y="1935163"/>
            <a:ext cx="6584155" cy="4389437"/>
          </a:xfrm>
        </p:spPr>
      </p:pic>
    </p:spTree>
    <p:extLst>
      <p:ext uri="{BB962C8B-B14F-4D97-AF65-F5344CB8AC3E}">
        <p14:creationId xmlns:p14="http://schemas.microsoft.com/office/powerpoint/2010/main" val="1483134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9922" y="704088"/>
            <a:ext cx="7406878" cy="1143000"/>
          </a:xfrm>
        </p:spPr>
        <p:txBody>
          <a:bodyPr/>
          <a:lstStyle/>
          <a:p>
            <a:r>
              <a:rPr lang="en-US"/>
              <a:t>Hosting up the antenna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9922" y="1935163"/>
            <a:ext cx="6584155" cy="4389437"/>
          </a:xfrm>
        </p:spPr>
      </p:pic>
    </p:spTree>
    <p:extLst>
      <p:ext uri="{BB962C8B-B14F-4D97-AF65-F5344CB8AC3E}">
        <p14:creationId xmlns:p14="http://schemas.microsoft.com/office/powerpoint/2010/main" val="1199741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Mesh panels removed</a:t>
            </a:r>
            <a:endParaRPr lang="en-US" dirty="0"/>
          </a:p>
        </p:txBody>
      </p:sp>
      <p:pic>
        <p:nvPicPr>
          <p:cNvPr id="4" name="Content Placeholder 3" descr="DSC01731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0307" r="-20307"/>
          <a:stretch>
            <a:fillRect/>
          </a:stretch>
        </p:blipFill>
        <p:spPr>
          <a:xfrm>
            <a:off x="3663242" y="2340623"/>
            <a:ext cx="5213389" cy="3902511"/>
          </a:xfrm>
        </p:spPr>
      </p:pic>
      <p:pic>
        <p:nvPicPr>
          <p:cNvPr id="5" name="Picture 4" descr="IMG_7010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2340623"/>
            <a:ext cx="3981412" cy="39192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9922" y="704088"/>
            <a:ext cx="7406877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New AZ encoder installation</a:t>
            </a:r>
            <a:endParaRPr lang="en-US" sz="4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9923" y="1935163"/>
            <a:ext cx="3218926" cy="214595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9923" y="4312762"/>
            <a:ext cx="3218926" cy="21459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1935163"/>
            <a:ext cx="4020837" cy="26805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4692366"/>
            <a:ext cx="2326640" cy="1744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210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Antenna back on the tower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028936" y="2578661"/>
            <a:ext cx="4389437" cy="292629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427" y="2895600"/>
            <a:ext cx="5011389" cy="334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531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691388"/>
            <a:ext cx="5877846" cy="1143000"/>
          </a:xfrm>
        </p:spPr>
        <p:txBody>
          <a:bodyPr>
            <a:normAutofit/>
          </a:bodyPr>
          <a:lstStyle/>
          <a:p>
            <a:r>
              <a:rPr lang="en-US" sz="3500" dirty="0" smtClean="0"/>
              <a:t>Elevation slewing gear data</a:t>
            </a:r>
            <a:endParaRPr lang="en-US" sz="35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3554" y="1935163"/>
            <a:ext cx="6116892" cy="4389437"/>
          </a:xfrm>
        </p:spPr>
      </p:pic>
      <p:sp>
        <p:nvSpPr>
          <p:cNvPr id="5" name="TextBox 4"/>
          <p:cNvSpPr txBox="1"/>
          <p:nvPr/>
        </p:nvSpPr>
        <p:spPr>
          <a:xfrm>
            <a:off x="762000" y="29337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 smtClean="0"/>
              <a:t>Reflector data :</a:t>
            </a:r>
            <a:endParaRPr lang="en-US" sz="3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Rib weight 11 </a:t>
            </a:r>
            <a:r>
              <a:rPr lang="en-US" dirty="0" err="1" smtClean="0"/>
              <a:t>kgr</a:t>
            </a:r>
            <a:r>
              <a:rPr lang="en-US" dirty="0" smtClean="0"/>
              <a:t> x 24 is 264 </a:t>
            </a:r>
            <a:r>
              <a:rPr lang="en-US" dirty="0" err="1" smtClean="0"/>
              <a:t>kgr</a:t>
            </a:r>
            <a:endParaRPr lang="en-US" dirty="0" smtClean="0"/>
          </a:p>
          <a:p>
            <a:r>
              <a:rPr lang="en-US" dirty="0" smtClean="0"/>
              <a:t>Panel weight is 4,5 </a:t>
            </a:r>
            <a:r>
              <a:rPr lang="en-US" dirty="0" err="1" smtClean="0"/>
              <a:t>kgr</a:t>
            </a:r>
            <a:r>
              <a:rPr lang="en-US" dirty="0" smtClean="0"/>
              <a:t> x 24 is 108 </a:t>
            </a:r>
            <a:r>
              <a:rPr lang="en-US" dirty="0" err="1" smtClean="0"/>
              <a:t>kgr</a:t>
            </a:r>
            <a:endParaRPr lang="en-US" dirty="0" smtClean="0"/>
          </a:p>
          <a:p>
            <a:r>
              <a:rPr lang="en-US" dirty="0" smtClean="0"/>
              <a:t>Back panel construction is 28 </a:t>
            </a:r>
            <a:r>
              <a:rPr lang="en-US" dirty="0" err="1" smtClean="0"/>
              <a:t>kgr</a:t>
            </a:r>
            <a:endParaRPr lang="en-US" dirty="0" smtClean="0"/>
          </a:p>
          <a:p>
            <a:r>
              <a:rPr lang="en-US" dirty="0" smtClean="0"/>
              <a:t>Fasteners ( M6  600 pcs = nuts  bolds  washers) 4 </a:t>
            </a:r>
            <a:r>
              <a:rPr lang="en-US" dirty="0" err="1" smtClean="0"/>
              <a:t>kgr</a:t>
            </a:r>
            <a:endParaRPr lang="en-US" dirty="0" smtClean="0"/>
          </a:p>
          <a:p>
            <a:r>
              <a:rPr lang="en-US" dirty="0" smtClean="0"/>
              <a:t>Dual ring  stainless steel supports : 34 </a:t>
            </a:r>
            <a:r>
              <a:rPr lang="en-US" dirty="0" err="1" smtClean="0"/>
              <a:t>kgr</a:t>
            </a:r>
            <a:endParaRPr lang="en-US" dirty="0" smtClean="0"/>
          </a:p>
          <a:p>
            <a:r>
              <a:rPr lang="en-US" dirty="0" smtClean="0"/>
              <a:t>Feed support and feed legs : 12 </a:t>
            </a:r>
            <a:r>
              <a:rPr lang="en-US" dirty="0" err="1" smtClean="0"/>
              <a:t>kgr</a:t>
            </a:r>
            <a:endParaRPr lang="en-US" dirty="0" smtClean="0"/>
          </a:p>
          <a:p>
            <a:r>
              <a:rPr lang="en-US" dirty="0" smtClean="0"/>
              <a:t>Total reflector weight : 450 </a:t>
            </a:r>
            <a:r>
              <a:rPr lang="en-US" dirty="0" err="1" smtClean="0"/>
              <a:t>kgr</a:t>
            </a:r>
            <a:endParaRPr lang="en-US" dirty="0" smtClean="0"/>
          </a:p>
          <a:p>
            <a:r>
              <a:rPr lang="en-US" dirty="0" smtClean="0"/>
              <a:t>Determination the point of gravity of the reflector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2233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66751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Maximum output torque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96443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Maximum output torque for a ZE09 = 6,5 </a:t>
            </a:r>
            <a:r>
              <a:rPr lang="en-US" sz="2000" dirty="0" err="1" smtClean="0"/>
              <a:t>kN.m</a:t>
            </a:r>
            <a:endParaRPr lang="en-US" sz="2000" dirty="0" smtClean="0"/>
          </a:p>
          <a:p>
            <a:r>
              <a:rPr lang="en-US" sz="2000" dirty="0" smtClean="0"/>
              <a:t>To move the antenna up from 0° EL  calculated output torque needed is 5,6  </a:t>
            </a:r>
            <a:r>
              <a:rPr lang="en-US" sz="2000" dirty="0" err="1" smtClean="0"/>
              <a:t>kN.m</a:t>
            </a:r>
            <a:r>
              <a:rPr lang="en-US" sz="2000" dirty="0" smtClean="0"/>
              <a:t> without feed</a:t>
            </a:r>
          </a:p>
          <a:p>
            <a:r>
              <a:rPr lang="en-US" sz="2000" dirty="0" smtClean="0"/>
              <a:t>Motor current without feed to move antenna up from 0° is around 8 A @ 24 VDC.</a:t>
            </a:r>
          </a:p>
          <a:p>
            <a:r>
              <a:rPr lang="en-US" sz="2000" dirty="0" smtClean="0"/>
              <a:t>Motor rated </a:t>
            </a:r>
            <a:r>
              <a:rPr lang="en-US" sz="2000" dirty="0"/>
              <a:t>current </a:t>
            </a:r>
            <a:r>
              <a:rPr lang="en-US" sz="2000" dirty="0" smtClean="0"/>
              <a:t>out is &lt; 11 A</a:t>
            </a:r>
          </a:p>
          <a:p>
            <a:r>
              <a:rPr lang="en-US" sz="2000" dirty="0" err="1" smtClean="0"/>
              <a:t>Feedhorn</a:t>
            </a:r>
            <a:r>
              <a:rPr lang="en-US" sz="2000" dirty="0" smtClean="0"/>
              <a:t> for 23 cm weights 18 </a:t>
            </a:r>
            <a:r>
              <a:rPr lang="en-US" sz="2000" dirty="0" err="1" smtClean="0"/>
              <a:t>kgr</a:t>
            </a:r>
            <a:endParaRPr lang="en-US" sz="2000" dirty="0" smtClean="0"/>
          </a:p>
          <a:p>
            <a:r>
              <a:rPr lang="en-US" sz="2000" dirty="0" smtClean="0"/>
              <a:t>This adds around 600 </a:t>
            </a:r>
            <a:r>
              <a:rPr lang="en-US" sz="2000" dirty="0" err="1" smtClean="0"/>
              <a:t>N.m</a:t>
            </a:r>
            <a:r>
              <a:rPr lang="en-US" sz="2000" dirty="0" smtClean="0"/>
              <a:t> torque</a:t>
            </a:r>
          </a:p>
          <a:p>
            <a:r>
              <a:rPr lang="en-US" sz="2000" dirty="0" smtClean="0"/>
              <a:t>Motor current with </a:t>
            </a:r>
            <a:r>
              <a:rPr lang="en-US" sz="2000" dirty="0" err="1" smtClean="0"/>
              <a:t>feedhorn</a:t>
            </a:r>
            <a:r>
              <a:rPr lang="en-US" sz="2000" dirty="0" smtClean="0"/>
              <a:t> : 10 A</a:t>
            </a:r>
          </a:p>
          <a:p>
            <a:r>
              <a:rPr lang="en-US" sz="2000" dirty="0" smtClean="0"/>
              <a:t>A 1,2 </a:t>
            </a:r>
            <a:r>
              <a:rPr lang="en-US" sz="2000" dirty="0" err="1" smtClean="0"/>
              <a:t>kN.m</a:t>
            </a:r>
            <a:r>
              <a:rPr lang="en-US" sz="2000" dirty="0" smtClean="0"/>
              <a:t> counterweight will be installed </a:t>
            </a:r>
          </a:p>
          <a:p>
            <a:r>
              <a:rPr lang="en-US" sz="2000" dirty="0" smtClean="0"/>
              <a:t>Final output will be 5 </a:t>
            </a:r>
            <a:r>
              <a:rPr lang="en-US" sz="2000" dirty="0" err="1" smtClean="0"/>
              <a:t>kN.m</a:t>
            </a:r>
            <a:r>
              <a:rPr lang="en-US" sz="2000" dirty="0" smtClean="0"/>
              <a:t> torque or about 7A of motor current @ 0° Elevation moving up the antenna</a:t>
            </a:r>
          </a:p>
          <a:p>
            <a:r>
              <a:rPr lang="en-US" sz="2000" dirty="0" smtClean="0"/>
              <a:t>Antenna movement in Elevation is 3 minutes for 90°. A new motor is ordered with 3 RPM output to bring the elevation to 5 min for 90°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920740" y="2350770"/>
            <a:ext cx="2068830" cy="3006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15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9922" y="704088"/>
            <a:ext cx="7406878" cy="1143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Installing the </a:t>
            </a:r>
            <a:r>
              <a:rPr lang="en-US" sz="2800" dirty="0" err="1" smtClean="0"/>
              <a:t>feedhorn</a:t>
            </a:r>
            <a:r>
              <a:rPr lang="en-US" sz="2800" dirty="0" smtClean="0"/>
              <a:t> from the service platform</a:t>
            </a:r>
            <a:endParaRPr lang="en-US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9922" y="1935163"/>
            <a:ext cx="6584155" cy="4389437"/>
          </a:xfrm>
        </p:spPr>
      </p:pic>
    </p:spTree>
    <p:extLst>
      <p:ext uri="{BB962C8B-B14F-4D97-AF65-F5344CB8AC3E}">
        <p14:creationId xmlns:p14="http://schemas.microsoft.com/office/powerpoint/2010/main" val="179033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9922" y="704088"/>
            <a:ext cx="7406877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Quick release system for the </a:t>
            </a:r>
            <a:r>
              <a:rPr lang="en-US" sz="3200" dirty="0" err="1" smtClean="0"/>
              <a:t>feedhorns</a:t>
            </a:r>
            <a:endParaRPr lang="en-US" sz="32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832" y="2678113"/>
            <a:ext cx="3669267" cy="2965704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5425" y="2678113"/>
            <a:ext cx="4151374" cy="2965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72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50749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All feeds get the same mounting plate dimensions</a:t>
            </a:r>
            <a:endParaRPr lang="en-US" sz="28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1390762"/>
            <a:ext cx="4343611" cy="2752502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247" y="1390762"/>
            <a:ext cx="4128753" cy="27525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0528" y="4143264"/>
            <a:ext cx="3362943" cy="252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714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9922" y="704088"/>
            <a:ext cx="7406878" cy="1143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Reflector not obstructed by the service platform</a:t>
            </a:r>
            <a:endParaRPr lang="en-US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9922" y="1935163"/>
            <a:ext cx="6584155" cy="4389437"/>
          </a:xfrm>
        </p:spPr>
      </p:pic>
    </p:spTree>
    <p:extLst>
      <p:ext uri="{BB962C8B-B14F-4D97-AF65-F5344CB8AC3E}">
        <p14:creationId xmlns:p14="http://schemas.microsoft.com/office/powerpoint/2010/main" val="801070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9922" y="704088"/>
            <a:ext cx="7406878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New antenna back structure</a:t>
            </a:r>
            <a:endParaRPr lang="en-US" sz="4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9922" y="1935163"/>
            <a:ext cx="6584155" cy="4389437"/>
          </a:xfrm>
        </p:spPr>
      </p:pic>
    </p:spTree>
    <p:extLst>
      <p:ext uri="{BB962C8B-B14F-4D97-AF65-F5344CB8AC3E}">
        <p14:creationId xmlns:p14="http://schemas.microsoft.com/office/powerpoint/2010/main" val="1369401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0" y="704088"/>
            <a:ext cx="704088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New counterweight structure</a:t>
            </a:r>
            <a:endParaRPr lang="en-US" sz="3600" dirty="0"/>
          </a:p>
        </p:txBody>
      </p:sp>
      <p:pic>
        <p:nvPicPr>
          <p:cNvPr id="4" name="Content Placeholder 3" descr="DSC01732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0307" r="-20307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9922" y="704088"/>
            <a:ext cx="7406878" cy="1143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6,1 m and 3,7 m antennas side by side</a:t>
            </a:r>
            <a:endParaRPr lang="en-US" sz="28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9922" y="1935163"/>
            <a:ext cx="6584155" cy="4389437"/>
          </a:xfrm>
        </p:spPr>
      </p:pic>
    </p:spTree>
    <p:extLst>
      <p:ext uri="{BB962C8B-B14F-4D97-AF65-F5344CB8AC3E}">
        <p14:creationId xmlns:p14="http://schemas.microsoft.com/office/powerpoint/2010/main" val="918009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62179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New SSPA for 23 to be mounted behind the dish</a:t>
            </a:r>
            <a:endParaRPr lang="en-US" sz="32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9483" y="1520825"/>
            <a:ext cx="6405033" cy="4803775"/>
          </a:xfrm>
        </p:spPr>
      </p:pic>
    </p:spTree>
    <p:extLst>
      <p:ext uri="{BB962C8B-B14F-4D97-AF65-F5344CB8AC3E}">
        <p14:creationId xmlns:p14="http://schemas.microsoft.com/office/powerpoint/2010/main" val="1582564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Thank you for your attention 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pPr lvl="6"/>
            <a:r>
              <a:rPr lang="en-US" sz="5400" dirty="0" smtClean="0"/>
              <a:t>QUESTIONS ? 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02186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0304" y="704088"/>
            <a:ext cx="7016496" cy="1143000"/>
          </a:xfrm>
        </p:spPr>
        <p:txBody>
          <a:bodyPr/>
          <a:lstStyle/>
          <a:p>
            <a:r>
              <a:rPr lang="en-US" dirty="0" smtClean="0"/>
              <a:t>Testing the new drive</a:t>
            </a:r>
            <a:endParaRPr lang="en-US" dirty="0"/>
          </a:p>
        </p:txBody>
      </p:sp>
      <p:pic>
        <p:nvPicPr>
          <p:cNvPr id="4" name="Content Placeholder 3" descr="DSC01734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0307" r="-20307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SC01737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0307" r="-20307"/>
          <a:stretch>
            <a:fillRect/>
          </a:stretch>
        </p:blipFill>
        <p:spPr>
          <a:xfrm>
            <a:off x="302821" y="1275588"/>
            <a:ext cx="8229600" cy="5018314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Content Placeholder 3" descr="DSC01742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0307" r="-20307"/>
          <a:stretch>
            <a:fillRect/>
          </a:stretch>
        </p:blipFill>
        <p:spPr>
          <a:xfrm>
            <a:off x="457200" y="1847088"/>
            <a:ext cx="8229600" cy="447751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ＭＳ Ｐ明朝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Flow.thmx</Template>
  <TotalTime>17630</TotalTime>
  <Words>799</Words>
  <Application>Microsoft Macintosh PowerPoint</Application>
  <PresentationFormat>On-screen Show (4:3)</PresentationFormat>
  <Paragraphs>115</Paragraphs>
  <Slides>62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66" baseType="lpstr">
      <vt:lpstr>Calibri</vt:lpstr>
      <vt:lpstr>Constantia</vt:lpstr>
      <vt:lpstr>Wingdings 2</vt:lpstr>
      <vt:lpstr>Flow</vt:lpstr>
      <vt:lpstr>Rebuilding a 6 m Dish antenna</vt:lpstr>
      <vt:lpstr>Antenna got damaged by a hail storm in 2009 </vt:lpstr>
      <vt:lpstr>Aluminum mesh got bumps</vt:lpstr>
      <vt:lpstr>Antenna at ground level for restoration</vt:lpstr>
      <vt:lpstr>Mesh panels removed</vt:lpstr>
      <vt:lpstr>New counterweight structure</vt:lpstr>
      <vt:lpstr>Testing the new drive</vt:lpstr>
      <vt:lpstr> </vt:lpstr>
      <vt:lpstr> </vt:lpstr>
      <vt:lpstr>Ready to receive the new panels</vt:lpstr>
      <vt:lpstr>            Solid panels MK2</vt:lpstr>
      <vt:lpstr> </vt:lpstr>
      <vt:lpstr>Ready for Panel 24</vt:lpstr>
      <vt:lpstr>Reflector ready</vt:lpstr>
      <vt:lpstr>Ready to host back on the tower</vt:lpstr>
      <vt:lpstr>Winching up</vt:lpstr>
      <vt:lpstr> </vt:lpstr>
      <vt:lpstr>Antenna back on the tower in 2012</vt:lpstr>
      <vt:lpstr> </vt:lpstr>
      <vt:lpstr>A service tower got constructed</vt:lpstr>
      <vt:lpstr> </vt:lpstr>
      <vt:lpstr>Problems :</vt:lpstr>
      <vt:lpstr>Broken ribs </vt:lpstr>
      <vt:lpstr>Antenna brought down for rework in 2015</vt:lpstr>
      <vt:lpstr>Looking for solutions</vt:lpstr>
      <vt:lpstr>Rebuilding the mount</vt:lpstr>
      <vt:lpstr>PowerPoint Presentation</vt:lpstr>
      <vt:lpstr>Bringing the components together</vt:lpstr>
      <vt:lpstr> </vt:lpstr>
      <vt:lpstr>The new antenna mount</vt:lpstr>
      <vt:lpstr>Testing the elevation drive</vt:lpstr>
      <vt:lpstr>Preparing the ribs</vt:lpstr>
      <vt:lpstr> </vt:lpstr>
      <vt:lpstr>Ribs are installed</vt:lpstr>
      <vt:lpstr>Ribs are installed</vt:lpstr>
      <vt:lpstr>Installing the rings</vt:lpstr>
      <vt:lpstr>  </vt:lpstr>
      <vt:lpstr>Testing the elevation gear</vt:lpstr>
      <vt:lpstr>A backlash of 0,3° was found in the elevation gear</vt:lpstr>
      <vt:lpstr>Installing panels</vt:lpstr>
      <vt:lpstr>Inserting panels</vt:lpstr>
      <vt:lpstr>Installing panels</vt:lpstr>
      <vt:lpstr>Last panel </vt:lpstr>
      <vt:lpstr>Second support ring </vt:lpstr>
      <vt:lpstr>Second support ring</vt:lpstr>
      <vt:lpstr>Hosting up the antenna</vt:lpstr>
      <vt:lpstr>Hosting up the antenna</vt:lpstr>
      <vt:lpstr>Hosting up the antenna</vt:lpstr>
      <vt:lpstr>Hosting up the antenna</vt:lpstr>
      <vt:lpstr>New AZ encoder installation</vt:lpstr>
      <vt:lpstr>Antenna back on the tower</vt:lpstr>
      <vt:lpstr>Elevation slewing gear data</vt:lpstr>
      <vt:lpstr>Reflector data :</vt:lpstr>
      <vt:lpstr>Maximum output torque</vt:lpstr>
      <vt:lpstr>Installing the feedhorn from the service platform</vt:lpstr>
      <vt:lpstr>Quick release system for the feedhorns</vt:lpstr>
      <vt:lpstr>All feeds get the same mounting plate dimensions</vt:lpstr>
      <vt:lpstr>Reflector not obstructed by the service platform</vt:lpstr>
      <vt:lpstr>New antenna back structure</vt:lpstr>
      <vt:lpstr>6,1 m and 3,7 m antennas side by side</vt:lpstr>
      <vt:lpstr>New SSPA for 23 to be mounted behind the dish</vt:lpstr>
      <vt:lpstr>Thank you for your attention !</vt:lpstr>
    </vt:vector>
  </TitlesOfParts>
  <Company>ON7UN</Company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Rebuilding a 6 m Dish antenna</dc:title>
  <dc:creator>Eddy Jespers</dc:creator>
  <cp:lastModifiedBy>Eddy Jespers</cp:lastModifiedBy>
  <cp:revision>58</cp:revision>
  <cp:lastPrinted>2017-05-21T05:24:37Z</cp:lastPrinted>
  <dcterms:created xsi:type="dcterms:W3CDTF">2017-05-13T10:36:17Z</dcterms:created>
  <dcterms:modified xsi:type="dcterms:W3CDTF">2017-05-21T05:26:25Z</dcterms:modified>
</cp:coreProperties>
</file>